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8"/>
  </p:notesMasterIdLst>
  <p:sldIdLst>
    <p:sldId id="343" r:id="rId2"/>
    <p:sldId id="260" r:id="rId3"/>
    <p:sldId id="321" r:id="rId4"/>
    <p:sldId id="330" r:id="rId5"/>
    <p:sldId id="291" r:id="rId6"/>
    <p:sldId id="317" r:id="rId7"/>
    <p:sldId id="264" r:id="rId8"/>
    <p:sldId id="344" r:id="rId9"/>
    <p:sldId id="316" r:id="rId10"/>
    <p:sldId id="328" r:id="rId11"/>
    <p:sldId id="267" r:id="rId12"/>
    <p:sldId id="318" r:id="rId13"/>
    <p:sldId id="348" r:id="rId14"/>
    <p:sldId id="286" r:id="rId15"/>
    <p:sldId id="290" r:id="rId16"/>
    <p:sldId id="283" r:id="rId1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janda55@gmail.com" initials="k" lastIdx="6" clrIdx="0">
    <p:extLst>
      <p:ext uri="{19B8F6BF-5375-455C-9EA6-DF929625EA0E}">
        <p15:presenceInfo xmlns:p15="http://schemas.microsoft.com/office/powerpoint/2012/main" userId="d0d36ff571a5a741" providerId="Windows Live"/>
      </p:ext>
    </p:extLst>
  </p:cmAuthor>
  <p:cmAuthor id="2" name="Microsoft Office User" initials="MOU" lastIdx="3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4A6"/>
    <a:srgbClr val="4EB3B4"/>
    <a:srgbClr val="1A7DA1"/>
    <a:srgbClr val="E06613"/>
    <a:srgbClr val="84B7DF"/>
    <a:srgbClr val="45B0B0"/>
    <a:srgbClr val="EEEFF1"/>
    <a:srgbClr val="C2B8D7"/>
    <a:srgbClr val="FDDBD7"/>
    <a:srgbClr val="F9B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4" autoAdjust="0"/>
    <p:restoredTop sz="94009" autoAdjust="0"/>
  </p:normalViewPr>
  <p:slideViewPr>
    <p:cSldViewPr snapToGrid="0" showGuides="1">
      <p:cViewPr varScale="1">
        <p:scale>
          <a:sx n="110" d="100"/>
          <a:sy n="110" d="100"/>
        </p:scale>
        <p:origin x="744" y="168"/>
      </p:cViewPr>
      <p:guideLst>
        <p:guide orient="horz" pos="216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31T17:04:12.246" idx="2">
    <p:pos x="-1230" y="-361"/>
    <p:text>Need to update with 2019 OECD data. I will find and talk to Marie about updating including graphics.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2-06T11:47:06.444" idx="3">
    <p:pos x="10" y="10"/>
    <p:text>White background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F9CAAAA-53F2-4B43-B4EC-BB4A1B7E210C}" type="datetimeFigureOut">
              <a:rPr lang="en-US" smtClean="0"/>
              <a:t>2/8/20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21EFE2F-7D35-4F9F-8CCF-6827EFC9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 on this slide.  Need 2019 data and refresh.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EFE2F-7D35-4F9F-8CCF-6827EFC9E8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92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wouldn’t put this in here but I just wanted to give the option.</a:t>
            </a:r>
            <a:r>
              <a:rPr lang="en-US" baseline="0" dirty="0"/>
              <a:t> It’s a neat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E3FD5-CA02-4E12-B12A-3C585008C9B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2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ED4C-7570-4ABB-84C7-8F90F9F2811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88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 some rewording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ED4C-7570-4ABB-84C7-8F90F9F281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3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 on this slide.  Need 2019 data and refresh.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EFE2F-7D35-4F9F-8CCF-6827EFC9E8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3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link to IHI website for more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EFE2F-7D35-4F9F-8CCF-6827EFC9E8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5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made this one up.  Should we find a version that has a reputable academic reference.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EFE2F-7D35-4F9F-8CCF-6827EFC9E8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ED4C-7570-4ABB-84C7-8F90F9F281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09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Re-work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ED4C-7570-4ABB-84C7-8F90F9F281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ED4C-7570-4ABB-84C7-8F90F9F281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wouldn’t put this in here but I just wanted to give the option.</a:t>
            </a:r>
            <a:r>
              <a:rPr lang="en-US" baseline="0" dirty="0"/>
              <a:t> It’s a neat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E3FD5-CA02-4E12-B12A-3C585008C9B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92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wouldn’t put this in here but I just wanted to give the option.</a:t>
            </a:r>
            <a:r>
              <a:rPr lang="en-US" baseline="0" dirty="0"/>
              <a:t> It’s a neat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E3FD5-CA02-4E12-B12A-3C585008C9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2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27039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98325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91EBF5-0C2B-444C-BCA4-D0FD68AD7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2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EBF5-0C2B-444C-BCA4-D0FD68AD7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2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rgbClr val="1874A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EBF5-0C2B-444C-BCA4-D0FD68AD7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0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EBF5-0C2B-444C-BCA4-D0FD68AD7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4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EBF5-0C2B-444C-BCA4-D0FD68AD7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1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49" y="365126"/>
            <a:ext cx="5487591" cy="1325563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EBF5-0C2B-444C-BCA4-D0FD68AD7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11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74A7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90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6206" y="365126"/>
            <a:ext cx="53191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91EBF5-0C2B-444C-BCA4-D0FD68AD7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9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en.Janda@wildbluehealthsolutions,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D9E532-E2B0-1941-86E7-53334D5814D4}"/>
              </a:ext>
            </a:extLst>
          </p:cNvPr>
          <p:cNvSpPr/>
          <p:nvPr/>
        </p:nvSpPr>
        <p:spPr>
          <a:xfrm>
            <a:off x="0" y="6000750"/>
            <a:ext cx="9144000" cy="857249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2088173-E748-2B42-AF6F-2E32467FD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66558"/>
            <a:ext cx="9144000" cy="1289050"/>
          </a:xfrm>
        </p:spPr>
        <p:txBody>
          <a:bodyPr>
            <a:noAutofit/>
          </a:bodyPr>
          <a:lstStyle/>
          <a:p>
            <a:br>
              <a:rPr lang="en-US" sz="3300" spc="-90" dirty="0">
                <a:solidFill>
                  <a:srgbClr val="38C6F5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spc="-90" dirty="0">
                <a:solidFill>
                  <a:srgbClr val="38C6F5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Concepts for an Informed</a:t>
            </a:r>
            <a:br>
              <a:rPr lang="en-US" sz="3200" spc="-90" dirty="0">
                <a:solidFill>
                  <a:srgbClr val="38C6F5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spc="-90" dirty="0">
                <a:solidFill>
                  <a:srgbClr val="38C6F5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Health Care Conversation</a:t>
            </a:r>
            <a:endParaRPr lang="en-US" sz="3200" b="1" i="1" dirty="0">
              <a:solidFill>
                <a:srgbClr val="38C6F5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CB47F88-8BE8-DA4A-901A-7DB20012D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3869" y="6512782"/>
            <a:ext cx="2220131" cy="294848"/>
          </a:xfrm>
        </p:spPr>
        <p:txBody>
          <a:bodyPr>
            <a:normAutofit/>
          </a:bodyPr>
          <a:lstStyle/>
          <a:p>
            <a:pPr>
              <a:lnSpc>
                <a:spcPts val="1350"/>
              </a:lnSpc>
              <a:spcBef>
                <a:spcPts val="0"/>
              </a:spcBef>
            </a:pPr>
            <a:r>
              <a:rPr lang="en-US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 </a:t>
            </a:r>
            <a:r>
              <a:rPr lang="en-US" sz="135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Janda</a:t>
            </a:r>
            <a:r>
              <a:rPr lang="en-US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January,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959307-34D4-FC4F-A666-67D83B110B9B}"/>
              </a:ext>
            </a:extLst>
          </p:cNvPr>
          <p:cNvSpPr txBox="1"/>
          <p:nvPr/>
        </p:nvSpPr>
        <p:spPr>
          <a:xfrm>
            <a:off x="2457948" y="6198541"/>
            <a:ext cx="422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chemeClr val="bg1"/>
                </a:solidFill>
                <a:latin typeface="Franklin Gothic Book" panose="020B0503020102020204" pitchFamily="34" charset="0"/>
              </a:rPr>
              <a:t>Wildbluehealthsolutions.com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7525BA-88D1-B740-AB05-7D90440E5749}"/>
              </a:ext>
            </a:extLst>
          </p:cNvPr>
          <p:cNvSpPr/>
          <p:nvPr/>
        </p:nvSpPr>
        <p:spPr>
          <a:xfrm>
            <a:off x="0" y="2678016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spc="-9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HEALTH CARE FINANCING</a:t>
            </a:r>
            <a:endParaRPr lang="en-US" sz="3300" dirty="0">
              <a:solidFill>
                <a:srgbClr val="1674A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4691B0-54C3-784D-A366-1E127DD75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2"/>
            <a:ext cx="2798968" cy="12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9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112D791-873A-874F-93DC-DA64A3513E0F}"/>
              </a:ext>
            </a:extLst>
          </p:cNvPr>
          <p:cNvGrpSpPr/>
          <p:nvPr/>
        </p:nvGrpSpPr>
        <p:grpSpPr>
          <a:xfrm>
            <a:off x="209868" y="1209693"/>
            <a:ext cx="8724264" cy="5273944"/>
            <a:chOff x="279348" y="1853871"/>
            <a:chExt cx="7802540" cy="471674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ED86D5-F103-E142-AB33-A29B4FB5D7CE}"/>
                </a:ext>
              </a:extLst>
            </p:cNvPr>
            <p:cNvGrpSpPr/>
            <p:nvPr/>
          </p:nvGrpSpPr>
          <p:grpSpPr>
            <a:xfrm>
              <a:off x="1592882" y="1853871"/>
              <a:ext cx="6489006" cy="4233475"/>
              <a:chOff x="1718143" y="1703559"/>
              <a:chExt cx="6489006" cy="423347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331C7F7-3328-C44F-BA52-A971340DABD8}"/>
                  </a:ext>
                </a:extLst>
              </p:cNvPr>
              <p:cNvSpPr/>
              <p:nvPr/>
            </p:nvSpPr>
            <p:spPr>
              <a:xfrm>
                <a:off x="1718143" y="1703560"/>
                <a:ext cx="6487590" cy="42334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4F4E2B4-2BE9-FF43-BDAC-8E0F3522EA62}"/>
                  </a:ext>
                </a:extLst>
              </p:cNvPr>
              <p:cNvSpPr/>
              <p:nvPr/>
            </p:nvSpPr>
            <p:spPr>
              <a:xfrm>
                <a:off x="6627864" y="3487726"/>
                <a:ext cx="740664" cy="2449308"/>
              </a:xfrm>
              <a:prstGeom prst="rect">
                <a:avLst/>
              </a:prstGeom>
              <a:solidFill>
                <a:srgbClr val="BBBA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53A988-FEC2-8143-B727-D10C5557AACC}"/>
                  </a:ext>
                </a:extLst>
              </p:cNvPr>
              <p:cNvSpPr/>
              <p:nvPr/>
            </p:nvSpPr>
            <p:spPr>
              <a:xfrm>
                <a:off x="1718143" y="2500285"/>
                <a:ext cx="193026" cy="692910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5A3AD3B-CD07-EA44-9489-CDAB5EF18849}"/>
                  </a:ext>
                </a:extLst>
              </p:cNvPr>
              <p:cNvSpPr/>
              <p:nvPr/>
            </p:nvSpPr>
            <p:spPr>
              <a:xfrm>
                <a:off x="2385915" y="2500283"/>
                <a:ext cx="335901" cy="692910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FBEC1C6-61D3-5545-A359-408CEE954410}"/>
                  </a:ext>
                </a:extLst>
              </p:cNvPr>
              <p:cNvSpPr/>
              <p:nvPr/>
            </p:nvSpPr>
            <p:spPr>
              <a:xfrm>
                <a:off x="3195048" y="2500283"/>
                <a:ext cx="335901" cy="692910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7838E32-C34D-8C45-A740-1C8A3C3608D8}"/>
                  </a:ext>
                </a:extLst>
              </p:cNvPr>
              <p:cNvSpPr/>
              <p:nvPr/>
            </p:nvSpPr>
            <p:spPr>
              <a:xfrm>
                <a:off x="3999654" y="2500283"/>
                <a:ext cx="335901" cy="692910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0AC7B01-97E5-5946-A1C3-032B3C66BCDA}"/>
                  </a:ext>
                </a:extLst>
              </p:cNvPr>
              <p:cNvSpPr/>
              <p:nvPr/>
            </p:nvSpPr>
            <p:spPr>
              <a:xfrm>
                <a:off x="4804066" y="2500283"/>
                <a:ext cx="335901" cy="692910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50FB187-E527-0D49-A863-4354802A1232}"/>
                  </a:ext>
                </a:extLst>
              </p:cNvPr>
              <p:cNvSpPr/>
              <p:nvPr/>
            </p:nvSpPr>
            <p:spPr>
              <a:xfrm>
                <a:off x="5602622" y="2500283"/>
                <a:ext cx="335901" cy="692910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1A95B9A-27F3-5A4F-9582-EC90BD2A497B}"/>
                  </a:ext>
                </a:extLst>
              </p:cNvPr>
              <p:cNvSpPr/>
              <p:nvPr/>
            </p:nvSpPr>
            <p:spPr>
              <a:xfrm>
                <a:off x="6407034" y="2500283"/>
                <a:ext cx="132438" cy="692910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53D90BD-D5E8-8A45-8754-CC44975F8B10}"/>
                  </a:ext>
                </a:extLst>
              </p:cNvPr>
              <p:cNvSpPr/>
              <p:nvPr/>
            </p:nvSpPr>
            <p:spPr>
              <a:xfrm>
                <a:off x="1718143" y="3247079"/>
                <a:ext cx="193026" cy="181441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D088AC2-52E4-2943-B22B-1531893FC4A3}"/>
                  </a:ext>
                </a:extLst>
              </p:cNvPr>
              <p:cNvSpPr/>
              <p:nvPr/>
            </p:nvSpPr>
            <p:spPr>
              <a:xfrm>
                <a:off x="2385915" y="3247079"/>
                <a:ext cx="335901" cy="181441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7C068C2-EC4C-3540-8ED0-CB93D3723B4E}"/>
                  </a:ext>
                </a:extLst>
              </p:cNvPr>
              <p:cNvSpPr/>
              <p:nvPr/>
            </p:nvSpPr>
            <p:spPr>
              <a:xfrm>
                <a:off x="3195048" y="3247079"/>
                <a:ext cx="335901" cy="181441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5A23748-E48B-9C40-A572-765EEFBDD5D6}"/>
                  </a:ext>
                </a:extLst>
              </p:cNvPr>
              <p:cNvSpPr/>
              <p:nvPr/>
            </p:nvSpPr>
            <p:spPr>
              <a:xfrm>
                <a:off x="4222181" y="3247078"/>
                <a:ext cx="120272" cy="1473957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EDADAD1-E4B9-5046-9448-A675FFA28620}"/>
                  </a:ext>
                </a:extLst>
              </p:cNvPr>
              <p:cNvSpPr/>
              <p:nvPr/>
            </p:nvSpPr>
            <p:spPr>
              <a:xfrm>
                <a:off x="4804066" y="3247079"/>
                <a:ext cx="335901" cy="1473958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BDC95C0-D10A-9042-8744-1A0774F94C41}"/>
                  </a:ext>
                </a:extLst>
              </p:cNvPr>
              <p:cNvSpPr/>
              <p:nvPr/>
            </p:nvSpPr>
            <p:spPr>
              <a:xfrm>
                <a:off x="5602622" y="3247079"/>
                <a:ext cx="335901" cy="1473958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8C403DF-5C6C-9549-8876-2BB381D18B0B}"/>
                  </a:ext>
                </a:extLst>
              </p:cNvPr>
              <p:cNvSpPr/>
              <p:nvPr/>
            </p:nvSpPr>
            <p:spPr>
              <a:xfrm>
                <a:off x="6407034" y="3247079"/>
                <a:ext cx="132438" cy="1473958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4E76E5F-41FE-0A43-9432-AAF07802E32A}"/>
                  </a:ext>
                </a:extLst>
              </p:cNvPr>
              <p:cNvSpPr/>
              <p:nvPr/>
            </p:nvSpPr>
            <p:spPr>
              <a:xfrm>
                <a:off x="1718143" y="3487727"/>
                <a:ext cx="2403682" cy="98686"/>
              </a:xfrm>
              <a:prstGeom prst="rect">
                <a:avLst/>
              </a:prstGeom>
              <a:solidFill>
                <a:srgbClr val="F2C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6FEFCE9-577E-E340-B100-4D0CC1785005}"/>
                  </a:ext>
                </a:extLst>
              </p:cNvPr>
              <p:cNvSpPr/>
              <p:nvPr/>
            </p:nvSpPr>
            <p:spPr>
              <a:xfrm>
                <a:off x="1718143" y="3630858"/>
                <a:ext cx="193026" cy="2295144"/>
              </a:xfrm>
              <a:prstGeom prst="rect">
                <a:avLst/>
              </a:prstGeom>
              <a:solidFill>
                <a:srgbClr val="BBBA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A1ADDA5-D97F-6B41-B529-F72C444B79E6}"/>
                  </a:ext>
                </a:extLst>
              </p:cNvPr>
              <p:cNvSpPr/>
              <p:nvPr/>
            </p:nvSpPr>
            <p:spPr>
              <a:xfrm>
                <a:off x="2379681" y="4328090"/>
                <a:ext cx="342136" cy="1595624"/>
              </a:xfrm>
              <a:prstGeom prst="rect">
                <a:avLst/>
              </a:prstGeom>
              <a:solidFill>
                <a:srgbClr val="BBBA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4198852-9A4F-F844-B3A0-7DEE1DC41645}"/>
                  </a:ext>
                </a:extLst>
              </p:cNvPr>
              <p:cNvSpPr/>
              <p:nvPr/>
            </p:nvSpPr>
            <p:spPr>
              <a:xfrm>
                <a:off x="3195048" y="4328090"/>
                <a:ext cx="335901" cy="1600200"/>
              </a:xfrm>
              <a:prstGeom prst="rect">
                <a:avLst/>
              </a:prstGeom>
              <a:solidFill>
                <a:srgbClr val="BBBA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763F6E2-A6A0-AC4F-96D9-1F46A4726ED9}"/>
                  </a:ext>
                </a:extLst>
              </p:cNvPr>
              <p:cNvSpPr/>
              <p:nvPr/>
            </p:nvSpPr>
            <p:spPr>
              <a:xfrm>
                <a:off x="3999654" y="3247079"/>
                <a:ext cx="338328" cy="181441"/>
              </a:xfrm>
              <a:prstGeom prst="rect">
                <a:avLst/>
              </a:prstGeom>
              <a:solidFill>
                <a:srgbClr val="BED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1D25AD3-3A40-924E-848F-E72CCD558827}"/>
                  </a:ext>
                </a:extLst>
              </p:cNvPr>
              <p:cNvSpPr/>
              <p:nvPr/>
            </p:nvSpPr>
            <p:spPr>
              <a:xfrm>
                <a:off x="3999654" y="3643503"/>
                <a:ext cx="122171" cy="2293531"/>
              </a:xfrm>
              <a:prstGeom prst="rect">
                <a:avLst/>
              </a:prstGeom>
              <a:solidFill>
                <a:srgbClr val="BBBA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02F9ED4-0B4F-C745-881E-1898E75DB4E6}"/>
                  </a:ext>
                </a:extLst>
              </p:cNvPr>
              <p:cNvSpPr/>
              <p:nvPr/>
            </p:nvSpPr>
            <p:spPr>
              <a:xfrm>
                <a:off x="6627864" y="1703562"/>
                <a:ext cx="1579285" cy="1673352"/>
              </a:xfrm>
              <a:prstGeom prst="rect">
                <a:avLst/>
              </a:prstGeom>
              <a:solidFill>
                <a:srgbClr val="F2D9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C16D22C-AD63-0C4B-B942-C6A84E5C3D83}"/>
                  </a:ext>
                </a:extLst>
              </p:cNvPr>
              <p:cNvSpPr/>
              <p:nvPr/>
            </p:nvSpPr>
            <p:spPr>
              <a:xfrm>
                <a:off x="7348151" y="1703562"/>
                <a:ext cx="857582" cy="4233472"/>
              </a:xfrm>
              <a:prstGeom prst="rect">
                <a:avLst/>
              </a:prstGeom>
              <a:solidFill>
                <a:srgbClr val="F2D9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89DD772-B3AB-1D4E-BE33-8C5BC3913A91}"/>
                  </a:ext>
                </a:extLst>
              </p:cNvPr>
              <p:cNvSpPr/>
              <p:nvPr/>
            </p:nvSpPr>
            <p:spPr>
              <a:xfrm>
                <a:off x="7542693" y="1703559"/>
                <a:ext cx="475488" cy="4233475"/>
              </a:xfrm>
              <a:prstGeom prst="rect">
                <a:avLst/>
              </a:prstGeom>
              <a:solidFill>
                <a:srgbClr val="CD95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59341EC-0E3B-F343-A7BD-60152E5D4C61}"/>
                  </a:ext>
                </a:extLst>
              </p:cNvPr>
              <p:cNvSpPr/>
              <p:nvPr/>
            </p:nvSpPr>
            <p:spPr>
              <a:xfrm>
                <a:off x="6745900" y="3487727"/>
                <a:ext cx="475488" cy="2449305"/>
              </a:xfrm>
              <a:prstGeom prst="rect">
                <a:avLst/>
              </a:prstGeom>
              <a:solidFill>
                <a:srgbClr val="312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6DF248E-71D0-8842-8F38-26F9DA06A939}"/>
                  </a:ext>
                </a:extLst>
              </p:cNvPr>
              <p:cNvSpPr/>
              <p:nvPr/>
            </p:nvSpPr>
            <p:spPr>
              <a:xfrm>
                <a:off x="5798589" y="5010325"/>
                <a:ext cx="740883" cy="926708"/>
              </a:xfrm>
              <a:prstGeom prst="rect">
                <a:avLst/>
              </a:prstGeom>
              <a:solidFill>
                <a:srgbClr val="BBBA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1339DD7-82AA-0349-BE2B-1BFEA35DCD1B}"/>
                  </a:ext>
                </a:extLst>
              </p:cNvPr>
              <p:cNvSpPr/>
              <p:nvPr/>
            </p:nvSpPr>
            <p:spPr>
              <a:xfrm>
                <a:off x="5934920" y="5010325"/>
                <a:ext cx="475488" cy="926708"/>
              </a:xfrm>
              <a:prstGeom prst="rect">
                <a:avLst/>
              </a:prstGeom>
              <a:solidFill>
                <a:srgbClr val="312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B07A1CB-4F23-4A43-98E3-0540F4CE831A}"/>
                  </a:ext>
                </a:extLst>
              </p:cNvPr>
              <p:cNvSpPr/>
              <p:nvPr/>
            </p:nvSpPr>
            <p:spPr>
              <a:xfrm>
                <a:off x="4203496" y="5692559"/>
                <a:ext cx="740664" cy="244474"/>
              </a:xfrm>
              <a:prstGeom prst="rect">
                <a:avLst/>
              </a:prstGeom>
              <a:solidFill>
                <a:srgbClr val="BBBA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3BCB51F-8E84-8945-9BE3-8178006EFF13}"/>
                  </a:ext>
                </a:extLst>
              </p:cNvPr>
              <p:cNvSpPr/>
              <p:nvPr/>
            </p:nvSpPr>
            <p:spPr>
              <a:xfrm>
                <a:off x="4334999" y="5692559"/>
                <a:ext cx="473638" cy="244474"/>
              </a:xfrm>
              <a:prstGeom prst="rect">
                <a:avLst/>
              </a:prstGeom>
              <a:solidFill>
                <a:srgbClr val="312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B417A73-4E1A-394A-9CC6-31D81F0C115A}"/>
                  </a:ext>
                </a:extLst>
              </p:cNvPr>
              <p:cNvSpPr/>
              <p:nvPr/>
            </p:nvSpPr>
            <p:spPr>
              <a:xfrm>
                <a:off x="3528269" y="3643502"/>
                <a:ext cx="475488" cy="2293532"/>
              </a:xfrm>
              <a:prstGeom prst="rect">
                <a:avLst/>
              </a:prstGeom>
              <a:solidFill>
                <a:srgbClr val="312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576D9E9-433E-CF45-9FEC-60DC299AEFD1}"/>
                  </a:ext>
                </a:extLst>
              </p:cNvPr>
              <p:cNvSpPr/>
              <p:nvPr/>
            </p:nvSpPr>
            <p:spPr>
              <a:xfrm>
                <a:off x="1908196" y="3630858"/>
                <a:ext cx="475488" cy="2293532"/>
              </a:xfrm>
              <a:prstGeom prst="rect">
                <a:avLst/>
              </a:prstGeom>
              <a:solidFill>
                <a:srgbClr val="312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1F9A08D-9C3A-2D40-9594-E2C94F4D6883}"/>
                  </a:ext>
                </a:extLst>
              </p:cNvPr>
              <p:cNvSpPr/>
              <p:nvPr/>
            </p:nvSpPr>
            <p:spPr>
              <a:xfrm>
                <a:off x="1908933" y="3487727"/>
                <a:ext cx="478477" cy="98685"/>
              </a:xfrm>
              <a:prstGeom prst="rect">
                <a:avLst/>
              </a:prstGeom>
              <a:solidFill>
                <a:srgbClr val="D35E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2236D2B-5995-2246-9740-32E0BE1DCA6B}"/>
                  </a:ext>
                </a:extLst>
              </p:cNvPr>
              <p:cNvSpPr/>
              <p:nvPr/>
            </p:nvSpPr>
            <p:spPr>
              <a:xfrm>
                <a:off x="3528269" y="3487728"/>
                <a:ext cx="478477" cy="100584"/>
              </a:xfrm>
              <a:prstGeom prst="rect">
                <a:avLst/>
              </a:prstGeom>
              <a:solidFill>
                <a:srgbClr val="D35E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CEFA956-F8A1-A340-8F90-51CF6AAE9F2E}"/>
                  </a:ext>
                </a:extLst>
              </p:cNvPr>
              <p:cNvSpPr/>
              <p:nvPr/>
            </p:nvSpPr>
            <p:spPr>
              <a:xfrm>
                <a:off x="1908196" y="3247079"/>
                <a:ext cx="478477" cy="182880"/>
              </a:xfrm>
              <a:prstGeom prst="rect">
                <a:avLst/>
              </a:prstGeom>
              <a:solidFill>
                <a:srgbClr val="3C9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C1EA0E2-940C-F446-BE59-B11653B81A9E}"/>
                  </a:ext>
                </a:extLst>
              </p:cNvPr>
              <p:cNvSpPr/>
              <p:nvPr/>
            </p:nvSpPr>
            <p:spPr>
              <a:xfrm>
                <a:off x="3528269" y="3247079"/>
                <a:ext cx="475488" cy="182880"/>
              </a:xfrm>
              <a:prstGeom prst="rect">
                <a:avLst/>
              </a:prstGeom>
              <a:solidFill>
                <a:srgbClr val="3C9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271874A-B3CE-C445-BC63-10CC65238F7E}"/>
                  </a:ext>
                </a:extLst>
              </p:cNvPr>
              <p:cNvSpPr/>
              <p:nvPr/>
            </p:nvSpPr>
            <p:spPr>
              <a:xfrm>
                <a:off x="1908933" y="2500285"/>
                <a:ext cx="478477" cy="694944"/>
              </a:xfrm>
              <a:prstGeom prst="rect">
                <a:avLst/>
              </a:prstGeom>
              <a:solidFill>
                <a:srgbClr val="3C9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695D1FC-44CA-F048-965B-9CBE694BFAD4}"/>
                  </a:ext>
                </a:extLst>
              </p:cNvPr>
              <p:cNvSpPr/>
              <p:nvPr/>
            </p:nvSpPr>
            <p:spPr>
              <a:xfrm>
                <a:off x="2718884" y="2500283"/>
                <a:ext cx="478477" cy="694944"/>
              </a:xfrm>
              <a:prstGeom prst="rect">
                <a:avLst/>
              </a:prstGeom>
              <a:solidFill>
                <a:srgbClr val="3C9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E2A90FB-693D-A946-ADDC-7ADC884706F7}"/>
                  </a:ext>
                </a:extLst>
              </p:cNvPr>
              <p:cNvSpPr/>
              <p:nvPr/>
            </p:nvSpPr>
            <p:spPr>
              <a:xfrm>
                <a:off x="3528269" y="2500283"/>
                <a:ext cx="475488" cy="694944"/>
              </a:xfrm>
              <a:prstGeom prst="rect">
                <a:avLst/>
              </a:prstGeom>
              <a:solidFill>
                <a:srgbClr val="3C9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7A21563-21A1-2C46-9B87-5A4BB273D345}"/>
                  </a:ext>
                </a:extLst>
              </p:cNvPr>
              <p:cNvSpPr/>
              <p:nvPr/>
            </p:nvSpPr>
            <p:spPr>
              <a:xfrm>
                <a:off x="4334999" y="2500283"/>
                <a:ext cx="475488" cy="694944"/>
              </a:xfrm>
              <a:prstGeom prst="rect">
                <a:avLst/>
              </a:prstGeom>
              <a:solidFill>
                <a:srgbClr val="3C9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F63D9C4-343C-5246-8BF6-D0ED5888E237}"/>
                  </a:ext>
                </a:extLst>
              </p:cNvPr>
              <p:cNvSpPr/>
              <p:nvPr/>
            </p:nvSpPr>
            <p:spPr>
              <a:xfrm>
                <a:off x="5139049" y="2500283"/>
                <a:ext cx="475488" cy="694944"/>
              </a:xfrm>
              <a:prstGeom prst="rect">
                <a:avLst/>
              </a:prstGeom>
              <a:solidFill>
                <a:srgbClr val="3C9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77C3B0D-E8E3-C347-9B3B-84D4650EB2E2}"/>
                  </a:ext>
                </a:extLst>
              </p:cNvPr>
              <p:cNvSpPr/>
              <p:nvPr/>
            </p:nvSpPr>
            <p:spPr>
              <a:xfrm>
                <a:off x="5934920" y="2500283"/>
                <a:ext cx="475488" cy="694944"/>
              </a:xfrm>
              <a:prstGeom prst="rect">
                <a:avLst/>
              </a:prstGeom>
              <a:solidFill>
                <a:srgbClr val="3C9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7A59DD8-D904-7241-8EB3-8D83372110A9}"/>
                  </a:ext>
                </a:extLst>
              </p:cNvPr>
              <p:cNvSpPr/>
              <p:nvPr/>
            </p:nvSpPr>
            <p:spPr>
              <a:xfrm>
                <a:off x="4334999" y="3247079"/>
                <a:ext cx="475488" cy="1473957"/>
              </a:xfrm>
              <a:prstGeom prst="rect">
                <a:avLst/>
              </a:prstGeom>
              <a:solidFill>
                <a:srgbClr val="3C9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76BDB3A-8DB9-624E-B360-E7F9E1B65C38}"/>
                  </a:ext>
                </a:extLst>
              </p:cNvPr>
              <p:cNvSpPr/>
              <p:nvPr/>
            </p:nvSpPr>
            <p:spPr>
              <a:xfrm>
                <a:off x="5139049" y="3247079"/>
                <a:ext cx="475488" cy="1473957"/>
              </a:xfrm>
              <a:prstGeom prst="rect">
                <a:avLst/>
              </a:prstGeom>
              <a:solidFill>
                <a:srgbClr val="3C9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FD153F4-D057-D244-86C5-0103A12B37A0}"/>
                  </a:ext>
                </a:extLst>
              </p:cNvPr>
              <p:cNvSpPr/>
              <p:nvPr/>
            </p:nvSpPr>
            <p:spPr>
              <a:xfrm>
                <a:off x="5934920" y="3247079"/>
                <a:ext cx="475488" cy="1473957"/>
              </a:xfrm>
              <a:prstGeom prst="rect">
                <a:avLst/>
              </a:prstGeom>
              <a:solidFill>
                <a:srgbClr val="3C9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DE8ACAB-5CE5-2B4E-B318-686690824CEC}"/>
                  </a:ext>
                </a:extLst>
              </p:cNvPr>
              <p:cNvSpPr/>
              <p:nvPr/>
            </p:nvSpPr>
            <p:spPr>
              <a:xfrm>
                <a:off x="1718143" y="1704007"/>
                <a:ext cx="193026" cy="746884"/>
              </a:xfrm>
              <a:prstGeom prst="rect">
                <a:avLst/>
              </a:prstGeom>
              <a:solidFill>
                <a:srgbClr val="D6EB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FBE3AE-2756-D044-A245-093AB48E88D9}"/>
                  </a:ext>
                </a:extLst>
              </p:cNvPr>
              <p:cNvSpPr/>
              <p:nvPr/>
            </p:nvSpPr>
            <p:spPr>
              <a:xfrm>
                <a:off x="2385915" y="1704007"/>
                <a:ext cx="335901" cy="746884"/>
              </a:xfrm>
              <a:prstGeom prst="rect">
                <a:avLst/>
              </a:prstGeom>
              <a:solidFill>
                <a:srgbClr val="D6EB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262314B-3B2F-DA42-ACB9-948DB9C790B5}"/>
                  </a:ext>
                </a:extLst>
              </p:cNvPr>
              <p:cNvSpPr/>
              <p:nvPr/>
            </p:nvSpPr>
            <p:spPr>
              <a:xfrm>
                <a:off x="3195048" y="1704454"/>
                <a:ext cx="335901" cy="746884"/>
              </a:xfrm>
              <a:prstGeom prst="rect">
                <a:avLst/>
              </a:prstGeom>
              <a:solidFill>
                <a:srgbClr val="D6EB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C7955BF-0A11-064E-BF95-48FE1BA004E2}"/>
                  </a:ext>
                </a:extLst>
              </p:cNvPr>
              <p:cNvSpPr/>
              <p:nvPr/>
            </p:nvSpPr>
            <p:spPr>
              <a:xfrm>
                <a:off x="3999654" y="1704455"/>
                <a:ext cx="335901" cy="746884"/>
              </a:xfrm>
              <a:prstGeom prst="rect">
                <a:avLst/>
              </a:prstGeom>
              <a:solidFill>
                <a:srgbClr val="D6EB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D5D68B8-585B-EC43-9B53-C06C608D01D8}"/>
                  </a:ext>
                </a:extLst>
              </p:cNvPr>
              <p:cNvSpPr/>
              <p:nvPr/>
            </p:nvSpPr>
            <p:spPr>
              <a:xfrm>
                <a:off x="4804066" y="1704005"/>
                <a:ext cx="335901" cy="746884"/>
              </a:xfrm>
              <a:prstGeom prst="rect">
                <a:avLst/>
              </a:prstGeom>
              <a:solidFill>
                <a:srgbClr val="D6EB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D77504F-6E3C-8643-92FA-DEC3B75FF06E}"/>
                  </a:ext>
                </a:extLst>
              </p:cNvPr>
              <p:cNvSpPr/>
              <p:nvPr/>
            </p:nvSpPr>
            <p:spPr>
              <a:xfrm>
                <a:off x="5602622" y="1704006"/>
                <a:ext cx="335901" cy="746884"/>
              </a:xfrm>
              <a:prstGeom prst="rect">
                <a:avLst/>
              </a:prstGeom>
              <a:solidFill>
                <a:srgbClr val="D6EB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B341F64-B5D1-E345-93B6-024283148AFB}"/>
                  </a:ext>
                </a:extLst>
              </p:cNvPr>
              <p:cNvSpPr/>
              <p:nvPr/>
            </p:nvSpPr>
            <p:spPr>
              <a:xfrm>
                <a:off x="6407034" y="1704006"/>
                <a:ext cx="132438" cy="746884"/>
              </a:xfrm>
              <a:prstGeom prst="rect">
                <a:avLst/>
              </a:prstGeom>
              <a:solidFill>
                <a:srgbClr val="D6EB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5C919A4-A062-6A44-8BCA-EFE36A295DAA}"/>
                  </a:ext>
                </a:extLst>
              </p:cNvPr>
              <p:cNvSpPr/>
              <p:nvPr/>
            </p:nvSpPr>
            <p:spPr>
              <a:xfrm>
                <a:off x="1908933" y="1704007"/>
                <a:ext cx="478477" cy="746883"/>
              </a:xfrm>
              <a:prstGeom prst="rect">
                <a:avLst/>
              </a:prstGeom>
              <a:solidFill>
                <a:srgbClr val="8EB06F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EA16A2A-FA69-4D4D-A357-2BBE3C16B4C3}"/>
                  </a:ext>
                </a:extLst>
              </p:cNvPr>
              <p:cNvSpPr/>
              <p:nvPr/>
            </p:nvSpPr>
            <p:spPr>
              <a:xfrm>
                <a:off x="2718884" y="1704455"/>
                <a:ext cx="478477" cy="746883"/>
              </a:xfrm>
              <a:prstGeom prst="rect">
                <a:avLst/>
              </a:prstGeom>
              <a:solidFill>
                <a:srgbClr val="8DAE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049A770-F8BB-C84E-BD53-7AF7131119AB}"/>
                  </a:ext>
                </a:extLst>
              </p:cNvPr>
              <p:cNvSpPr/>
              <p:nvPr/>
            </p:nvSpPr>
            <p:spPr>
              <a:xfrm>
                <a:off x="3528269" y="1704455"/>
                <a:ext cx="475488" cy="746883"/>
              </a:xfrm>
              <a:prstGeom prst="rect">
                <a:avLst/>
              </a:prstGeom>
              <a:solidFill>
                <a:srgbClr val="8DAE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AE4D807-739C-174D-BCBA-ADCC7CB65133}"/>
                  </a:ext>
                </a:extLst>
              </p:cNvPr>
              <p:cNvSpPr/>
              <p:nvPr/>
            </p:nvSpPr>
            <p:spPr>
              <a:xfrm>
                <a:off x="5139049" y="1704006"/>
                <a:ext cx="475488" cy="746883"/>
              </a:xfrm>
              <a:prstGeom prst="rect">
                <a:avLst/>
              </a:prstGeom>
              <a:solidFill>
                <a:srgbClr val="8DAE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5EDF59D-82EA-B64C-A3CA-B8445C6AB571}"/>
                  </a:ext>
                </a:extLst>
              </p:cNvPr>
              <p:cNvSpPr/>
              <p:nvPr/>
            </p:nvSpPr>
            <p:spPr>
              <a:xfrm>
                <a:off x="5934920" y="1704006"/>
                <a:ext cx="475488" cy="746883"/>
              </a:xfrm>
              <a:prstGeom prst="rect">
                <a:avLst/>
              </a:prstGeom>
              <a:solidFill>
                <a:srgbClr val="8DAE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9B8CBF3-DB75-A448-8EED-028B08808E8C}"/>
                  </a:ext>
                </a:extLst>
              </p:cNvPr>
              <p:cNvSpPr/>
              <p:nvPr/>
            </p:nvSpPr>
            <p:spPr>
              <a:xfrm>
                <a:off x="2472076" y="3487728"/>
                <a:ext cx="265176" cy="786384"/>
              </a:xfrm>
              <a:prstGeom prst="rect">
                <a:avLst/>
              </a:prstGeom>
              <a:solidFill>
                <a:srgbClr val="F2C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D3B8678-05BA-0644-BCC3-B15D6EB8496E}"/>
                  </a:ext>
                </a:extLst>
              </p:cNvPr>
              <p:cNvSpPr/>
              <p:nvPr/>
            </p:nvSpPr>
            <p:spPr>
              <a:xfrm>
                <a:off x="3195048" y="3487728"/>
                <a:ext cx="265176" cy="786384"/>
              </a:xfrm>
              <a:prstGeom prst="rect">
                <a:avLst/>
              </a:prstGeom>
              <a:solidFill>
                <a:srgbClr val="F2C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AAAA919-3812-8248-91F5-F4F46A955BB5}"/>
                  </a:ext>
                </a:extLst>
              </p:cNvPr>
              <p:cNvSpPr/>
              <p:nvPr/>
            </p:nvSpPr>
            <p:spPr>
              <a:xfrm>
                <a:off x="4334999" y="1704006"/>
                <a:ext cx="475488" cy="746883"/>
              </a:xfrm>
              <a:prstGeom prst="rect">
                <a:avLst/>
              </a:prstGeom>
              <a:solidFill>
                <a:srgbClr val="8DAE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A3A4A57-EF4F-0C41-83B3-1125F3252B14}"/>
                  </a:ext>
                </a:extLst>
              </p:cNvPr>
              <p:cNvSpPr/>
              <p:nvPr/>
            </p:nvSpPr>
            <p:spPr>
              <a:xfrm>
                <a:off x="2718884" y="3487728"/>
                <a:ext cx="478477" cy="786384"/>
              </a:xfrm>
              <a:prstGeom prst="rect">
                <a:avLst/>
              </a:prstGeom>
              <a:solidFill>
                <a:srgbClr val="D35E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8C5BB6B-06A8-444C-9D14-60B5230AC5A4}"/>
                  </a:ext>
                </a:extLst>
              </p:cNvPr>
              <p:cNvSpPr/>
              <p:nvPr/>
            </p:nvSpPr>
            <p:spPr>
              <a:xfrm>
                <a:off x="2718884" y="3247079"/>
                <a:ext cx="478477" cy="182880"/>
              </a:xfrm>
              <a:prstGeom prst="rect">
                <a:avLst/>
              </a:prstGeom>
              <a:solidFill>
                <a:srgbClr val="3C9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7567CED-84BD-814B-A89F-CD77C73777CB}"/>
                  </a:ext>
                </a:extLst>
              </p:cNvPr>
              <p:cNvSpPr/>
              <p:nvPr/>
            </p:nvSpPr>
            <p:spPr>
              <a:xfrm>
                <a:off x="2718884" y="4328090"/>
                <a:ext cx="475488" cy="1600200"/>
              </a:xfrm>
              <a:prstGeom prst="rect">
                <a:avLst/>
              </a:prstGeom>
              <a:solidFill>
                <a:srgbClr val="312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76AE667-6AD3-9241-852D-A3EA712DF796}"/>
                </a:ext>
              </a:extLst>
            </p:cNvPr>
            <p:cNvSpPr/>
            <p:nvPr/>
          </p:nvSpPr>
          <p:spPr>
            <a:xfrm>
              <a:off x="2589467" y="1861118"/>
              <a:ext cx="253627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-100" dirty="0">
                  <a:ln w="635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Private/Employer </a:t>
              </a:r>
            </a:p>
            <a:p>
              <a:pPr algn="ctr"/>
              <a:r>
                <a:rPr lang="en-US" sz="2000" b="1" cap="none" spc="-100" dirty="0">
                  <a:ln w="635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Sponsored Coverage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BBBF145-B0EE-7542-8935-D30394423D1A}"/>
                </a:ext>
              </a:extLst>
            </p:cNvPr>
            <p:cNvSpPr/>
            <p:nvPr/>
          </p:nvSpPr>
          <p:spPr>
            <a:xfrm>
              <a:off x="2742076" y="2834080"/>
              <a:ext cx="210185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-100" dirty="0">
                  <a:ln w="6350">
                    <a:solidFill>
                      <a:srgbClr val="3C908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ACA/Marketplace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D34CC2F-3CB5-D546-AD6C-0D93312862A3}"/>
                </a:ext>
              </a:extLst>
            </p:cNvPr>
            <p:cNvSpPr/>
            <p:nvPr/>
          </p:nvSpPr>
          <p:spPr>
            <a:xfrm>
              <a:off x="4922194" y="2787946"/>
              <a:ext cx="6383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cap="none" spc="-100" dirty="0">
                  <a:ln w="63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ea typeface="Arial Unicode MS" panose="020B0604020202020204" pitchFamily="34" charset="-128"/>
                  <a:cs typeface="Arial Narrow" panose="020B0604020202020204" pitchFamily="34" charset="0"/>
                </a:rPr>
                <a:t>Premium</a:t>
              </a:r>
            </a:p>
            <a:p>
              <a:pPr algn="ctr"/>
              <a:r>
                <a:rPr lang="en-US" sz="1200" cap="none" spc="-100" dirty="0">
                  <a:ln w="63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ea typeface="Arial Unicode MS" panose="020B0604020202020204" pitchFamily="34" charset="-128"/>
                  <a:cs typeface="Arial Narrow" panose="020B0604020202020204" pitchFamily="34" charset="0"/>
                </a:rPr>
                <a:t> Subsidies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6F6FE0E-8FB8-8B4B-A572-D3457CC87ABE}"/>
                </a:ext>
              </a:extLst>
            </p:cNvPr>
            <p:cNvSpPr/>
            <p:nvPr/>
          </p:nvSpPr>
          <p:spPr>
            <a:xfrm>
              <a:off x="4866933" y="3638038"/>
              <a:ext cx="78419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cap="none" spc="-100" dirty="0">
                  <a:ln w="63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ea typeface="Arial Unicode MS" panose="020B0604020202020204" pitchFamily="34" charset="-128"/>
                  <a:cs typeface="Arial Narrow" panose="020B0604020202020204" pitchFamily="34" charset="0"/>
                </a:rPr>
                <a:t>Premium</a:t>
              </a:r>
            </a:p>
            <a:p>
              <a:pPr algn="ctr"/>
              <a:r>
                <a:rPr lang="en-US" sz="1200" cap="none" spc="-100" dirty="0">
                  <a:ln w="63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ea typeface="Arial Unicode MS" panose="020B0604020202020204" pitchFamily="34" charset="-128"/>
                  <a:cs typeface="Arial Narrow" panose="020B0604020202020204" pitchFamily="34" charset="0"/>
                </a:rPr>
                <a:t> and</a:t>
              </a:r>
            </a:p>
            <a:p>
              <a:pPr algn="ctr"/>
              <a:r>
                <a:rPr lang="en-US" sz="1200" spc="-100" dirty="0">
                  <a:ln w="63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ea typeface="Arial Unicode MS" panose="020B0604020202020204" pitchFamily="34" charset="-128"/>
                  <a:cs typeface="Arial Narrow" panose="020B0604020202020204" pitchFamily="34" charset="0"/>
                </a:rPr>
                <a:t>Cost Sharing </a:t>
              </a:r>
            </a:p>
            <a:p>
              <a:pPr algn="ctr"/>
              <a:r>
                <a:rPr lang="en-US" sz="1200" spc="-100" dirty="0">
                  <a:ln w="63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ea typeface="Arial Unicode MS" panose="020B0604020202020204" pitchFamily="34" charset="-128"/>
                  <a:cs typeface="Arial Narrow" panose="020B0604020202020204" pitchFamily="34" charset="0"/>
                </a:rPr>
                <a:t>Subsidies</a:t>
              </a:r>
              <a:endParaRPr lang="en-US" sz="1200" cap="none" spc="-100" dirty="0">
                <a:ln w="635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ea typeface="Arial Unicode MS" panose="020B0604020202020204" pitchFamily="34" charset="-128"/>
                <a:cs typeface="Arial Narrow" panose="020B060402020202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D0FA9F4-E13F-9B46-819B-C26C505400AC}"/>
                </a:ext>
              </a:extLst>
            </p:cNvPr>
            <p:cNvSpPr/>
            <p:nvPr/>
          </p:nvSpPr>
          <p:spPr>
            <a:xfrm>
              <a:off x="2414094" y="3809904"/>
              <a:ext cx="86914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-100" dirty="0">
                  <a:ln w="63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CHIP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81561F1-13F1-754B-830B-1C8AA17ADCFC}"/>
                </a:ext>
              </a:extLst>
            </p:cNvPr>
            <p:cNvSpPr/>
            <p:nvPr/>
          </p:nvSpPr>
          <p:spPr>
            <a:xfrm>
              <a:off x="2111023" y="4968801"/>
              <a:ext cx="1398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spc="-100" dirty="0">
                  <a:ln w="6350">
                    <a:solidFill>
                      <a:srgbClr val="31297E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Medicaid</a:t>
              </a:r>
              <a:endParaRPr lang="en-US" sz="2400" b="1" cap="none" spc="-100" dirty="0">
                <a:ln w="6350">
                  <a:solidFill>
                    <a:srgbClr val="31297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604599D-0DAB-9248-91DD-41A62B47243E}"/>
                </a:ext>
              </a:extLst>
            </p:cNvPr>
            <p:cNvSpPr/>
            <p:nvPr/>
          </p:nvSpPr>
          <p:spPr>
            <a:xfrm rot="16200000">
              <a:off x="6018955" y="4662635"/>
              <a:ext cx="167885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spc="-100" dirty="0">
                  <a:ln w="6350">
                    <a:solidFill>
                      <a:srgbClr val="31297E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Medicaid LTC</a:t>
              </a:r>
              <a:endParaRPr lang="en-US" sz="2000" b="1" cap="none" spc="-100" dirty="0">
                <a:ln w="6350">
                  <a:solidFill>
                    <a:srgbClr val="31297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8E277AC-5AA7-0647-9252-BA3187B4D4D6}"/>
                </a:ext>
              </a:extLst>
            </p:cNvPr>
            <p:cNvSpPr/>
            <p:nvPr/>
          </p:nvSpPr>
          <p:spPr>
            <a:xfrm rot="16200000">
              <a:off x="6958378" y="4631857"/>
              <a:ext cx="141737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-100" dirty="0">
                  <a:ln w="6350">
                    <a:solidFill>
                      <a:schemeClr val="accent4">
                        <a:lumMod val="5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Medicare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7D2EBD3-FE22-F64A-951B-4620636A9F9A}"/>
                </a:ext>
              </a:extLst>
            </p:cNvPr>
            <p:cNvSpPr txBox="1"/>
            <p:nvPr/>
          </p:nvSpPr>
          <p:spPr>
            <a:xfrm>
              <a:off x="688459" y="1874652"/>
              <a:ext cx="857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D35E27"/>
                  </a:solidFill>
                </a:rPr>
                <a:t>&gt;400%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F4ABF26-7077-D748-A8C1-D34F4041A287}"/>
                </a:ext>
              </a:extLst>
            </p:cNvPr>
            <p:cNvSpPr txBox="1"/>
            <p:nvPr/>
          </p:nvSpPr>
          <p:spPr>
            <a:xfrm>
              <a:off x="688459" y="2445468"/>
              <a:ext cx="857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</a:rPr>
                <a:t>400%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161C8BC-A81F-BA4B-BC9C-15ECAE11739E}"/>
                </a:ext>
              </a:extLst>
            </p:cNvPr>
            <p:cNvSpPr txBox="1"/>
            <p:nvPr/>
          </p:nvSpPr>
          <p:spPr>
            <a:xfrm>
              <a:off x="688459" y="3200925"/>
              <a:ext cx="857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</a:rPr>
                <a:t>250%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DC87D80-97EE-C44E-BD29-871CD9918802}"/>
                </a:ext>
              </a:extLst>
            </p:cNvPr>
            <p:cNvSpPr txBox="1"/>
            <p:nvPr/>
          </p:nvSpPr>
          <p:spPr>
            <a:xfrm>
              <a:off x="688459" y="3533492"/>
              <a:ext cx="857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</a:rPr>
                <a:t>200%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70AA055-C04D-C248-A3EA-A845437D8AF5}"/>
                </a:ext>
              </a:extLst>
            </p:cNvPr>
            <p:cNvSpPr txBox="1"/>
            <p:nvPr/>
          </p:nvSpPr>
          <p:spPr>
            <a:xfrm>
              <a:off x="688459" y="4852314"/>
              <a:ext cx="857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</a:rPr>
                <a:t>100%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66CD21C-BD00-CE4C-ABCC-5DFE8D86259B}"/>
                </a:ext>
              </a:extLst>
            </p:cNvPr>
            <p:cNvSpPr txBox="1"/>
            <p:nvPr/>
          </p:nvSpPr>
          <p:spPr>
            <a:xfrm>
              <a:off x="688459" y="5688374"/>
              <a:ext cx="8040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C000"/>
                  </a:solidFill>
                </a:rPr>
                <a:t>0%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1C632E4-F115-0147-8E9A-7D093A995BA3}"/>
                </a:ext>
              </a:extLst>
            </p:cNvPr>
            <p:cNvSpPr txBox="1"/>
            <p:nvPr/>
          </p:nvSpPr>
          <p:spPr>
            <a:xfrm rot="16200000">
              <a:off x="-969017" y="3847722"/>
              <a:ext cx="2804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31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Federal Poverty Level (FPL)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99FE5A2-454B-684A-B680-120C62396F2F}"/>
                </a:ext>
              </a:extLst>
            </p:cNvPr>
            <p:cNvSpPr txBox="1"/>
            <p:nvPr/>
          </p:nvSpPr>
          <p:spPr>
            <a:xfrm>
              <a:off x="1395541" y="6130156"/>
              <a:ext cx="113177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Newborns</a:t>
              </a:r>
            </a:p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(&lt;1 year)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27993B1-AE71-154D-86AA-143FDEDDF2CE}"/>
                </a:ext>
              </a:extLst>
            </p:cNvPr>
            <p:cNvSpPr txBox="1"/>
            <p:nvPr/>
          </p:nvSpPr>
          <p:spPr>
            <a:xfrm>
              <a:off x="2376987" y="6131957"/>
              <a:ext cx="85407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Children</a:t>
              </a:r>
            </a:p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(Ages 1-18)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3FC1ED6-763C-D94C-9F56-CF1E3B143D3F}"/>
                </a:ext>
              </a:extLst>
            </p:cNvPr>
            <p:cNvSpPr txBox="1"/>
            <p:nvPr/>
          </p:nvSpPr>
          <p:spPr>
            <a:xfrm>
              <a:off x="3270420" y="6139197"/>
              <a:ext cx="740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Pregnant </a:t>
              </a:r>
            </a:p>
            <a:p>
              <a:pPr algn="ctr"/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Women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3821733-3B2B-0948-9020-E7B344F3E7EA}"/>
                </a:ext>
              </a:extLst>
            </p:cNvPr>
            <p:cNvSpPr txBox="1"/>
            <p:nvPr/>
          </p:nvSpPr>
          <p:spPr>
            <a:xfrm>
              <a:off x="4157056" y="6123469"/>
              <a:ext cx="6522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Parents*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3F0E0BC-EE71-384E-B209-A952776EF8A9}"/>
                </a:ext>
              </a:extLst>
            </p:cNvPr>
            <p:cNvSpPr txBox="1"/>
            <p:nvPr/>
          </p:nvSpPr>
          <p:spPr>
            <a:xfrm>
              <a:off x="4848703" y="6122462"/>
              <a:ext cx="740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Childless</a:t>
              </a:r>
            </a:p>
            <a:p>
              <a:pPr algn="ctr"/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Adults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074530B-9624-B443-88E4-BF7BC445F2D6}"/>
                </a:ext>
              </a:extLst>
            </p:cNvPr>
            <p:cNvSpPr txBox="1"/>
            <p:nvPr/>
          </p:nvSpPr>
          <p:spPr>
            <a:xfrm>
              <a:off x="5645311" y="6135112"/>
              <a:ext cx="737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Disabled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FEE0D5F-93CC-BB46-8DB5-EB87B33ED7FE}"/>
                </a:ext>
              </a:extLst>
            </p:cNvPr>
            <p:cNvSpPr txBox="1"/>
            <p:nvPr/>
          </p:nvSpPr>
          <p:spPr>
            <a:xfrm>
              <a:off x="6430132" y="6162816"/>
              <a:ext cx="1585516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 Age 65 </a:t>
              </a:r>
            </a:p>
            <a:p>
              <a:pPr algn="ctr"/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(&gt;65 year)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00F9EC7-3F6C-2744-98BA-E86A46AEBB95}"/>
                </a:ext>
              </a:extLst>
            </p:cNvPr>
            <p:cNvSpPr txBox="1"/>
            <p:nvPr/>
          </p:nvSpPr>
          <p:spPr>
            <a:xfrm>
              <a:off x="3339659" y="4930554"/>
              <a:ext cx="25678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Texas Coverage Gap (Uninsured)</a:t>
              </a:r>
            </a:p>
            <a:p>
              <a:pPr lvl="1" algn="ctr"/>
              <a:r>
                <a:rPr lang="en-US" sz="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(and most County Indigent Care Programs)</a:t>
              </a:r>
            </a:p>
            <a:p>
              <a:pPr lvl="1" algn="ctr"/>
              <a:endPara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29828ECB-62C1-B844-95DE-D48D10938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45613"/>
            <a:ext cx="1304950" cy="564304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FD79EA07-85D2-A54B-958C-CFF9549B35C4}"/>
              </a:ext>
            </a:extLst>
          </p:cNvPr>
          <p:cNvSpPr/>
          <p:nvPr/>
        </p:nvSpPr>
        <p:spPr>
          <a:xfrm>
            <a:off x="0" y="6483637"/>
            <a:ext cx="9144000" cy="391372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/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5630C950-34FC-D245-AE20-5C78F2228BA8}"/>
              </a:ext>
            </a:extLst>
          </p:cNvPr>
          <p:cNvSpPr txBox="1">
            <a:spLocks/>
          </p:cNvSpPr>
          <p:nvPr/>
        </p:nvSpPr>
        <p:spPr>
          <a:xfrm>
            <a:off x="1685587" y="-45116"/>
            <a:ext cx="74285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1874A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800" b="1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Insurance is Complicated</a:t>
            </a:r>
          </a:p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Predominant Coverage by Age and Income</a:t>
            </a:r>
          </a:p>
        </p:txBody>
      </p:sp>
    </p:spTree>
    <p:extLst>
      <p:ext uri="{BB962C8B-B14F-4D97-AF65-F5344CB8AC3E}">
        <p14:creationId xmlns:p14="http://schemas.microsoft.com/office/powerpoint/2010/main" val="114416683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A5D796-2957-D645-BC7F-F8F5C91410C5}"/>
              </a:ext>
            </a:extLst>
          </p:cNvPr>
          <p:cNvSpPr/>
          <p:nvPr/>
        </p:nvSpPr>
        <p:spPr>
          <a:xfrm>
            <a:off x="0" y="6479614"/>
            <a:ext cx="9144000" cy="391372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21" y="118646"/>
            <a:ext cx="6836143" cy="114300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Uninsured Rates Vary by Age</a:t>
            </a:r>
            <a:br>
              <a:rPr lang="en-US" sz="280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 drove big decrease, 2013-2017</a:t>
            </a:r>
            <a:endParaRPr lang="en-US" sz="2800" i="1" dirty="0">
              <a:solidFill>
                <a:srgbClr val="1674A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477" y="1438293"/>
            <a:ext cx="1609243" cy="161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422" y="6479614"/>
            <a:ext cx="8810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https://www.census.gov/content/dam/Census/library/publications/2018/demo/p60-264.pdf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305023-1366-48CE-8A4E-4852E51CC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2" b="9628"/>
          <a:stretch/>
        </p:blipFill>
        <p:spPr>
          <a:xfrm>
            <a:off x="31057" y="1261646"/>
            <a:ext cx="9028522" cy="5217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CA981-3241-9541-9F17-52FD405EA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45613"/>
            <a:ext cx="1304950" cy="5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1471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556" y="57539"/>
            <a:ext cx="6836143" cy="821358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Uninsured Rates Vary by State</a:t>
            </a:r>
            <a:endParaRPr lang="en-US" sz="2800" i="1" dirty="0">
              <a:solidFill>
                <a:srgbClr val="1674A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477" y="1438293"/>
            <a:ext cx="1609243" cy="161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422" y="6479614"/>
            <a:ext cx="8810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A7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https://www.census.gov/content/dam/Census/library/publications/2018/demo/p60-264.pdf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421" y="878897"/>
            <a:ext cx="9059579" cy="5451543"/>
            <a:chOff x="643137" y="904353"/>
            <a:chExt cx="8053188" cy="5057531"/>
          </a:xfrm>
        </p:grpSpPr>
        <p:pic>
          <p:nvPicPr>
            <p:cNvPr id="21" name="Picture 20"/>
            <p:cNvPicPr/>
            <p:nvPr/>
          </p:nvPicPr>
          <p:blipFill rotWithShape="1">
            <a:blip r:embed="rId3"/>
            <a:srcRect l="2370" t="12538" b="12415"/>
            <a:stretch/>
          </p:blipFill>
          <p:spPr>
            <a:xfrm>
              <a:off x="643137" y="904353"/>
              <a:ext cx="8053188" cy="5057531"/>
            </a:xfrm>
            <a:prstGeom prst="snip2Diag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962900" y="3621723"/>
              <a:ext cx="219075" cy="1371600"/>
            </a:xfrm>
            <a:prstGeom prst="snip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869" t="7732" r="4115" b="8466"/>
          <a:stretch/>
        </p:blipFill>
        <p:spPr>
          <a:xfrm>
            <a:off x="84422" y="4877376"/>
            <a:ext cx="4833385" cy="1610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B8EC33-2ADA-46FC-949A-A1690264EDE8}"/>
              </a:ext>
            </a:extLst>
          </p:cNvPr>
          <p:cNvSpPr txBox="1"/>
          <p:nvPr/>
        </p:nvSpPr>
        <p:spPr>
          <a:xfrm>
            <a:off x="7101865" y="2264315"/>
            <a:ext cx="195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Texas dead last by A LOT!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BA5CCD-3DD1-F548-9B08-7605E0F0D6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45613"/>
            <a:ext cx="1304950" cy="5643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81523E-F2B8-A54D-8E5A-327FC9E82D7E}"/>
              </a:ext>
            </a:extLst>
          </p:cNvPr>
          <p:cNvSpPr/>
          <p:nvPr/>
        </p:nvSpPr>
        <p:spPr>
          <a:xfrm>
            <a:off x="0" y="6483637"/>
            <a:ext cx="9144000" cy="391372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250F9-2522-9743-9CE2-F133C7F37C6F}"/>
              </a:ext>
            </a:extLst>
          </p:cNvPr>
          <p:cNvSpPr/>
          <p:nvPr/>
        </p:nvSpPr>
        <p:spPr>
          <a:xfrm>
            <a:off x="7472772" y="678842"/>
            <a:ext cx="1393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A7E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2013-2017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DF6F2C-5843-3643-97B6-596411B5F6C3}"/>
              </a:ext>
            </a:extLst>
          </p:cNvPr>
          <p:cNvSpPr/>
          <p:nvPr/>
        </p:nvSpPr>
        <p:spPr>
          <a:xfrm>
            <a:off x="8346260" y="1057008"/>
            <a:ext cx="191772" cy="139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EA4D5A-904F-5B4B-8E43-14EFA26B8379}"/>
              </a:ext>
            </a:extLst>
          </p:cNvPr>
          <p:cNvSpPr txBox="1"/>
          <p:nvPr/>
        </p:nvSpPr>
        <p:spPr>
          <a:xfrm>
            <a:off x="8169437" y="909043"/>
            <a:ext cx="83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TX</a:t>
            </a:r>
          </a:p>
        </p:txBody>
      </p:sp>
    </p:spTree>
    <p:extLst>
      <p:ext uri="{BB962C8B-B14F-4D97-AF65-F5344CB8AC3E}">
        <p14:creationId xmlns:p14="http://schemas.microsoft.com/office/powerpoint/2010/main" val="289273593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5">
            <a:extLst>
              <a:ext uri="{FF2B5EF4-FFF2-40B4-BE49-F238E27FC236}">
                <a16:creationId xmlns:a16="http://schemas.microsoft.com/office/drawing/2014/main" id="{35DB8109-9807-BD44-96F4-5D43781D0095}"/>
              </a:ext>
            </a:extLst>
          </p:cNvPr>
          <p:cNvGrpSpPr>
            <a:grpSpLocks/>
          </p:cNvGrpSpPr>
          <p:nvPr/>
        </p:nvGrpSpPr>
        <p:grpSpPr bwMode="auto">
          <a:xfrm>
            <a:off x="49958" y="1857023"/>
            <a:ext cx="3083966" cy="2915988"/>
            <a:chOff x="479" y="675"/>
            <a:chExt cx="3525" cy="3333"/>
          </a:xfrm>
          <a:solidFill>
            <a:schemeClr val="bg1">
              <a:lumMod val="50000"/>
              <a:alpha val="63000"/>
            </a:schemeClr>
          </a:solidFill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57AC4F29-2C63-C443-A9DD-D2EBE52D5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675"/>
              <a:ext cx="3525" cy="3333"/>
            </a:xfrm>
            <a:custGeom>
              <a:avLst/>
              <a:gdLst>
                <a:gd name="T0" fmla="*/ 4799 w 17628"/>
                <a:gd name="T1" fmla="*/ 5571 h 16668"/>
                <a:gd name="T2" fmla="*/ 8178 w 17628"/>
                <a:gd name="T3" fmla="*/ 11 h 16668"/>
                <a:gd name="T4" fmla="*/ 9270 w 17628"/>
                <a:gd name="T5" fmla="*/ 3263 h 16668"/>
                <a:gd name="T6" fmla="*/ 9826 w 17628"/>
                <a:gd name="T7" fmla="*/ 3257 h 16668"/>
                <a:gd name="T8" fmla="*/ 10375 w 17628"/>
                <a:gd name="T9" fmla="*/ 3663 h 16668"/>
                <a:gd name="T10" fmla="*/ 11092 w 17628"/>
                <a:gd name="T11" fmla="*/ 3696 h 16668"/>
                <a:gd name="T12" fmla="*/ 11625 w 17628"/>
                <a:gd name="T13" fmla="*/ 3897 h 16668"/>
                <a:gd name="T14" fmla="*/ 12311 w 17628"/>
                <a:gd name="T15" fmla="*/ 4038 h 16668"/>
                <a:gd name="T16" fmla="*/ 12703 w 17628"/>
                <a:gd name="T17" fmla="*/ 4138 h 16668"/>
                <a:gd name="T18" fmla="*/ 12943 w 17628"/>
                <a:gd name="T19" fmla="*/ 4128 h 16668"/>
                <a:gd name="T20" fmla="*/ 13360 w 17628"/>
                <a:gd name="T21" fmla="*/ 4071 h 16668"/>
                <a:gd name="T22" fmla="*/ 13866 w 17628"/>
                <a:gd name="T23" fmla="*/ 4381 h 16668"/>
                <a:gd name="T24" fmla="*/ 14375 w 17628"/>
                <a:gd name="T25" fmla="*/ 4096 h 16668"/>
                <a:gd name="T26" fmla="*/ 15071 w 17628"/>
                <a:gd name="T27" fmla="*/ 4132 h 16668"/>
                <a:gd name="T28" fmla="*/ 15838 w 17628"/>
                <a:gd name="T29" fmla="*/ 4306 h 16668"/>
                <a:gd name="T30" fmla="*/ 16906 w 17628"/>
                <a:gd name="T31" fmla="*/ 4993 h 16668"/>
                <a:gd name="T32" fmla="*/ 17342 w 17628"/>
                <a:gd name="T33" fmla="*/ 7803 h 16668"/>
                <a:gd name="T34" fmla="*/ 17608 w 17628"/>
                <a:gd name="T35" fmla="*/ 8697 h 16668"/>
                <a:gd name="T36" fmla="*/ 17380 w 17628"/>
                <a:gd name="T37" fmla="*/ 9474 h 16668"/>
                <a:gd name="T38" fmla="*/ 17188 w 17628"/>
                <a:gd name="T39" fmla="*/ 10343 h 16668"/>
                <a:gd name="T40" fmla="*/ 16672 w 17628"/>
                <a:gd name="T41" fmla="*/ 10766 h 16668"/>
                <a:gd name="T42" fmla="*/ 15940 w 17628"/>
                <a:gd name="T43" fmla="*/ 11082 h 16668"/>
                <a:gd name="T44" fmla="*/ 16304 w 17628"/>
                <a:gd name="T45" fmla="*/ 10893 h 16668"/>
                <a:gd name="T46" fmla="*/ 15852 w 17628"/>
                <a:gd name="T47" fmla="*/ 10593 h 16668"/>
                <a:gd name="T48" fmla="*/ 15647 w 17628"/>
                <a:gd name="T49" fmla="*/ 10915 h 16668"/>
                <a:gd name="T50" fmla="*/ 15367 w 17628"/>
                <a:gd name="T51" fmla="*/ 11612 h 16668"/>
                <a:gd name="T52" fmla="*/ 14316 w 17628"/>
                <a:gd name="T53" fmla="*/ 12333 h 16668"/>
                <a:gd name="T54" fmla="*/ 13734 w 17628"/>
                <a:gd name="T55" fmla="*/ 12279 h 16668"/>
                <a:gd name="T56" fmla="*/ 13411 w 17628"/>
                <a:gd name="T57" fmla="*/ 12201 h 16668"/>
                <a:gd name="T58" fmla="*/ 13334 w 17628"/>
                <a:gd name="T59" fmla="*/ 12645 h 16668"/>
                <a:gd name="T60" fmla="*/ 13137 w 17628"/>
                <a:gd name="T61" fmla="*/ 13093 h 16668"/>
                <a:gd name="T62" fmla="*/ 12949 w 17628"/>
                <a:gd name="T63" fmla="*/ 13083 h 16668"/>
                <a:gd name="T64" fmla="*/ 12924 w 17628"/>
                <a:gd name="T65" fmla="*/ 13160 h 16668"/>
                <a:gd name="T66" fmla="*/ 12415 w 17628"/>
                <a:gd name="T67" fmla="*/ 13612 h 16668"/>
                <a:gd name="T68" fmla="*/ 12098 w 17628"/>
                <a:gd name="T69" fmla="*/ 14392 h 16668"/>
                <a:gd name="T70" fmla="*/ 12342 w 17628"/>
                <a:gd name="T71" fmla="*/ 15313 h 16668"/>
                <a:gd name="T72" fmla="*/ 12573 w 17628"/>
                <a:gd name="T73" fmla="*/ 16257 h 16668"/>
                <a:gd name="T74" fmla="*/ 12571 w 17628"/>
                <a:gd name="T75" fmla="*/ 16501 h 16668"/>
                <a:gd name="T76" fmla="*/ 11528 w 17628"/>
                <a:gd name="T77" fmla="*/ 16356 h 16668"/>
                <a:gd name="T78" fmla="*/ 10818 w 17628"/>
                <a:gd name="T79" fmla="*/ 15994 h 16668"/>
                <a:gd name="T80" fmla="*/ 10104 w 17628"/>
                <a:gd name="T81" fmla="*/ 15757 h 16668"/>
                <a:gd name="T82" fmla="*/ 9789 w 17628"/>
                <a:gd name="T83" fmla="*/ 15026 h 16668"/>
                <a:gd name="T84" fmla="*/ 9635 w 17628"/>
                <a:gd name="T85" fmla="*/ 14448 h 16668"/>
                <a:gd name="T86" fmla="*/ 9493 w 17628"/>
                <a:gd name="T87" fmla="*/ 13910 h 16668"/>
                <a:gd name="T88" fmla="*/ 8921 w 17628"/>
                <a:gd name="T89" fmla="*/ 13301 h 16668"/>
                <a:gd name="T90" fmla="*/ 8458 w 17628"/>
                <a:gd name="T91" fmla="*/ 12674 h 16668"/>
                <a:gd name="T92" fmla="*/ 8263 w 17628"/>
                <a:gd name="T93" fmla="*/ 12249 h 16668"/>
                <a:gd name="T94" fmla="*/ 7884 w 17628"/>
                <a:gd name="T95" fmla="*/ 11409 h 16668"/>
                <a:gd name="T96" fmla="*/ 7332 w 17628"/>
                <a:gd name="T97" fmla="*/ 10911 h 16668"/>
                <a:gd name="T98" fmla="*/ 7064 w 17628"/>
                <a:gd name="T99" fmla="*/ 10624 h 16668"/>
                <a:gd name="T100" fmla="*/ 6652 w 17628"/>
                <a:gd name="T101" fmla="*/ 10530 h 16668"/>
                <a:gd name="T102" fmla="*/ 5929 w 17628"/>
                <a:gd name="T103" fmla="*/ 10400 h 16668"/>
                <a:gd name="T104" fmla="*/ 5197 w 17628"/>
                <a:gd name="T105" fmla="*/ 10875 h 16668"/>
                <a:gd name="T106" fmla="*/ 4759 w 17628"/>
                <a:gd name="T107" fmla="*/ 11627 h 16668"/>
                <a:gd name="T108" fmla="*/ 3949 w 17628"/>
                <a:gd name="T109" fmla="*/ 11453 h 16668"/>
                <a:gd name="T110" fmla="*/ 3093 w 17628"/>
                <a:gd name="T111" fmla="*/ 10898 h 16668"/>
                <a:gd name="T112" fmla="*/ 2585 w 17628"/>
                <a:gd name="T113" fmla="*/ 9788 h 16668"/>
                <a:gd name="T114" fmla="*/ 2242 w 17628"/>
                <a:gd name="T115" fmla="*/ 9152 h 16668"/>
                <a:gd name="T116" fmla="*/ 1422 w 17628"/>
                <a:gd name="T117" fmla="*/ 8496 h 16668"/>
                <a:gd name="T118" fmla="*/ 481 w 17628"/>
                <a:gd name="T119" fmla="*/ 7730 h 166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628"/>
                <a:gd name="T181" fmla="*/ 0 h 16668"/>
                <a:gd name="T182" fmla="*/ 17628 w 17628"/>
                <a:gd name="T183" fmla="*/ 16668 h 166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628" h="16668">
                  <a:moveTo>
                    <a:pt x="0" y="7078"/>
                  </a:moveTo>
                  <a:lnTo>
                    <a:pt x="77" y="7039"/>
                  </a:lnTo>
                  <a:lnTo>
                    <a:pt x="860" y="7043"/>
                  </a:lnTo>
                  <a:lnTo>
                    <a:pt x="2319" y="7030"/>
                  </a:lnTo>
                  <a:lnTo>
                    <a:pt x="3525" y="7037"/>
                  </a:lnTo>
                  <a:lnTo>
                    <a:pt x="4448" y="7043"/>
                  </a:lnTo>
                  <a:lnTo>
                    <a:pt x="4803" y="7043"/>
                  </a:lnTo>
                  <a:lnTo>
                    <a:pt x="4811" y="6917"/>
                  </a:lnTo>
                  <a:lnTo>
                    <a:pt x="4807" y="6234"/>
                  </a:lnTo>
                  <a:lnTo>
                    <a:pt x="4799" y="5571"/>
                  </a:lnTo>
                  <a:lnTo>
                    <a:pt x="4828" y="3455"/>
                  </a:lnTo>
                  <a:lnTo>
                    <a:pt x="4826" y="2750"/>
                  </a:lnTo>
                  <a:lnTo>
                    <a:pt x="4826" y="2067"/>
                  </a:lnTo>
                  <a:lnTo>
                    <a:pt x="4832" y="1391"/>
                  </a:lnTo>
                  <a:lnTo>
                    <a:pt x="4838" y="702"/>
                  </a:lnTo>
                  <a:lnTo>
                    <a:pt x="4840" y="25"/>
                  </a:lnTo>
                  <a:lnTo>
                    <a:pt x="6003" y="4"/>
                  </a:lnTo>
                  <a:lnTo>
                    <a:pt x="6749" y="0"/>
                  </a:lnTo>
                  <a:lnTo>
                    <a:pt x="7482" y="6"/>
                  </a:lnTo>
                  <a:lnTo>
                    <a:pt x="8178" y="11"/>
                  </a:lnTo>
                  <a:lnTo>
                    <a:pt x="8904" y="13"/>
                  </a:lnTo>
                  <a:lnTo>
                    <a:pt x="8919" y="700"/>
                  </a:lnTo>
                  <a:lnTo>
                    <a:pt x="8925" y="1389"/>
                  </a:lnTo>
                  <a:lnTo>
                    <a:pt x="8923" y="2048"/>
                  </a:lnTo>
                  <a:lnTo>
                    <a:pt x="8927" y="2754"/>
                  </a:lnTo>
                  <a:lnTo>
                    <a:pt x="8925" y="3047"/>
                  </a:lnTo>
                  <a:lnTo>
                    <a:pt x="8998" y="3009"/>
                  </a:lnTo>
                  <a:lnTo>
                    <a:pt x="9117" y="3093"/>
                  </a:lnTo>
                  <a:lnTo>
                    <a:pt x="9182" y="3185"/>
                  </a:lnTo>
                  <a:lnTo>
                    <a:pt x="9270" y="3263"/>
                  </a:lnTo>
                  <a:lnTo>
                    <a:pt x="9349" y="3317"/>
                  </a:lnTo>
                  <a:lnTo>
                    <a:pt x="9458" y="3313"/>
                  </a:lnTo>
                  <a:lnTo>
                    <a:pt x="9493" y="3259"/>
                  </a:lnTo>
                  <a:lnTo>
                    <a:pt x="9558" y="3257"/>
                  </a:lnTo>
                  <a:lnTo>
                    <a:pt x="9617" y="3309"/>
                  </a:lnTo>
                  <a:lnTo>
                    <a:pt x="9722" y="3311"/>
                  </a:lnTo>
                  <a:lnTo>
                    <a:pt x="9748" y="3269"/>
                  </a:lnTo>
                  <a:lnTo>
                    <a:pt x="9742" y="3219"/>
                  </a:lnTo>
                  <a:lnTo>
                    <a:pt x="9783" y="3202"/>
                  </a:lnTo>
                  <a:lnTo>
                    <a:pt x="9826" y="3257"/>
                  </a:lnTo>
                  <a:lnTo>
                    <a:pt x="9905" y="3300"/>
                  </a:lnTo>
                  <a:lnTo>
                    <a:pt x="9941" y="3357"/>
                  </a:lnTo>
                  <a:lnTo>
                    <a:pt x="9982" y="3405"/>
                  </a:lnTo>
                  <a:lnTo>
                    <a:pt x="9962" y="3485"/>
                  </a:lnTo>
                  <a:lnTo>
                    <a:pt x="10000" y="3558"/>
                  </a:lnTo>
                  <a:lnTo>
                    <a:pt x="10055" y="3585"/>
                  </a:lnTo>
                  <a:lnTo>
                    <a:pt x="10106" y="3581"/>
                  </a:lnTo>
                  <a:lnTo>
                    <a:pt x="10199" y="3575"/>
                  </a:lnTo>
                  <a:lnTo>
                    <a:pt x="10309" y="3600"/>
                  </a:lnTo>
                  <a:lnTo>
                    <a:pt x="10375" y="3663"/>
                  </a:lnTo>
                  <a:lnTo>
                    <a:pt x="10643" y="3723"/>
                  </a:lnTo>
                  <a:lnTo>
                    <a:pt x="10692" y="3692"/>
                  </a:lnTo>
                  <a:lnTo>
                    <a:pt x="10749" y="3671"/>
                  </a:lnTo>
                  <a:lnTo>
                    <a:pt x="10848" y="3711"/>
                  </a:lnTo>
                  <a:lnTo>
                    <a:pt x="10932" y="3772"/>
                  </a:lnTo>
                  <a:lnTo>
                    <a:pt x="10998" y="3826"/>
                  </a:lnTo>
                  <a:lnTo>
                    <a:pt x="11045" y="3812"/>
                  </a:lnTo>
                  <a:lnTo>
                    <a:pt x="11043" y="3780"/>
                  </a:lnTo>
                  <a:lnTo>
                    <a:pt x="11090" y="3740"/>
                  </a:lnTo>
                  <a:lnTo>
                    <a:pt x="11092" y="3696"/>
                  </a:lnTo>
                  <a:lnTo>
                    <a:pt x="11208" y="3694"/>
                  </a:lnTo>
                  <a:lnTo>
                    <a:pt x="11291" y="3707"/>
                  </a:lnTo>
                  <a:lnTo>
                    <a:pt x="11372" y="3728"/>
                  </a:lnTo>
                  <a:lnTo>
                    <a:pt x="11457" y="3671"/>
                  </a:lnTo>
                  <a:lnTo>
                    <a:pt x="11485" y="3736"/>
                  </a:lnTo>
                  <a:lnTo>
                    <a:pt x="11453" y="3797"/>
                  </a:lnTo>
                  <a:lnTo>
                    <a:pt x="11479" y="3814"/>
                  </a:lnTo>
                  <a:lnTo>
                    <a:pt x="11471" y="3874"/>
                  </a:lnTo>
                  <a:lnTo>
                    <a:pt x="11524" y="3900"/>
                  </a:lnTo>
                  <a:lnTo>
                    <a:pt x="11625" y="3897"/>
                  </a:lnTo>
                  <a:lnTo>
                    <a:pt x="11684" y="3927"/>
                  </a:lnTo>
                  <a:lnTo>
                    <a:pt x="11634" y="4057"/>
                  </a:lnTo>
                  <a:lnTo>
                    <a:pt x="11723" y="4111"/>
                  </a:lnTo>
                  <a:lnTo>
                    <a:pt x="11798" y="4130"/>
                  </a:lnTo>
                  <a:lnTo>
                    <a:pt x="11869" y="4084"/>
                  </a:lnTo>
                  <a:lnTo>
                    <a:pt x="11904" y="4036"/>
                  </a:lnTo>
                  <a:lnTo>
                    <a:pt x="12060" y="3925"/>
                  </a:lnTo>
                  <a:lnTo>
                    <a:pt x="12155" y="3971"/>
                  </a:lnTo>
                  <a:lnTo>
                    <a:pt x="12173" y="4048"/>
                  </a:lnTo>
                  <a:lnTo>
                    <a:pt x="12311" y="4038"/>
                  </a:lnTo>
                  <a:lnTo>
                    <a:pt x="12350" y="4077"/>
                  </a:lnTo>
                  <a:lnTo>
                    <a:pt x="12340" y="4155"/>
                  </a:lnTo>
                  <a:lnTo>
                    <a:pt x="12382" y="4205"/>
                  </a:lnTo>
                  <a:lnTo>
                    <a:pt x="12460" y="4167"/>
                  </a:lnTo>
                  <a:lnTo>
                    <a:pt x="12486" y="4111"/>
                  </a:lnTo>
                  <a:lnTo>
                    <a:pt x="12535" y="4092"/>
                  </a:lnTo>
                  <a:lnTo>
                    <a:pt x="12573" y="4113"/>
                  </a:lnTo>
                  <a:lnTo>
                    <a:pt x="12677" y="4044"/>
                  </a:lnTo>
                  <a:lnTo>
                    <a:pt x="12709" y="4077"/>
                  </a:lnTo>
                  <a:lnTo>
                    <a:pt x="12703" y="4138"/>
                  </a:lnTo>
                  <a:lnTo>
                    <a:pt x="12669" y="4188"/>
                  </a:lnTo>
                  <a:lnTo>
                    <a:pt x="12689" y="4266"/>
                  </a:lnTo>
                  <a:lnTo>
                    <a:pt x="12699" y="4323"/>
                  </a:lnTo>
                  <a:lnTo>
                    <a:pt x="12756" y="4345"/>
                  </a:lnTo>
                  <a:lnTo>
                    <a:pt x="12807" y="4356"/>
                  </a:lnTo>
                  <a:lnTo>
                    <a:pt x="12817" y="4323"/>
                  </a:lnTo>
                  <a:lnTo>
                    <a:pt x="12827" y="4274"/>
                  </a:lnTo>
                  <a:lnTo>
                    <a:pt x="12817" y="4222"/>
                  </a:lnTo>
                  <a:lnTo>
                    <a:pt x="12882" y="4195"/>
                  </a:lnTo>
                  <a:lnTo>
                    <a:pt x="12943" y="4128"/>
                  </a:lnTo>
                  <a:lnTo>
                    <a:pt x="12951" y="4057"/>
                  </a:lnTo>
                  <a:lnTo>
                    <a:pt x="12947" y="3979"/>
                  </a:lnTo>
                  <a:lnTo>
                    <a:pt x="13007" y="3990"/>
                  </a:lnTo>
                  <a:lnTo>
                    <a:pt x="13054" y="3981"/>
                  </a:lnTo>
                  <a:lnTo>
                    <a:pt x="13103" y="4054"/>
                  </a:lnTo>
                  <a:lnTo>
                    <a:pt x="13184" y="4109"/>
                  </a:lnTo>
                  <a:lnTo>
                    <a:pt x="13243" y="4130"/>
                  </a:lnTo>
                  <a:lnTo>
                    <a:pt x="13300" y="4168"/>
                  </a:lnTo>
                  <a:lnTo>
                    <a:pt x="13354" y="4138"/>
                  </a:lnTo>
                  <a:lnTo>
                    <a:pt x="13360" y="4071"/>
                  </a:lnTo>
                  <a:lnTo>
                    <a:pt x="13401" y="4040"/>
                  </a:lnTo>
                  <a:lnTo>
                    <a:pt x="13488" y="4077"/>
                  </a:lnTo>
                  <a:lnTo>
                    <a:pt x="13452" y="4136"/>
                  </a:lnTo>
                  <a:lnTo>
                    <a:pt x="13511" y="4195"/>
                  </a:lnTo>
                  <a:lnTo>
                    <a:pt x="13563" y="4189"/>
                  </a:lnTo>
                  <a:lnTo>
                    <a:pt x="13636" y="4247"/>
                  </a:lnTo>
                  <a:lnTo>
                    <a:pt x="13740" y="4283"/>
                  </a:lnTo>
                  <a:lnTo>
                    <a:pt x="13783" y="4325"/>
                  </a:lnTo>
                  <a:lnTo>
                    <a:pt x="13815" y="4387"/>
                  </a:lnTo>
                  <a:lnTo>
                    <a:pt x="13866" y="4381"/>
                  </a:lnTo>
                  <a:lnTo>
                    <a:pt x="13888" y="4316"/>
                  </a:lnTo>
                  <a:lnTo>
                    <a:pt x="13921" y="4272"/>
                  </a:lnTo>
                  <a:lnTo>
                    <a:pt x="13961" y="4285"/>
                  </a:lnTo>
                  <a:lnTo>
                    <a:pt x="14026" y="4281"/>
                  </a:lnTo>
                  <a:lnTo>
                    <a:pt x="14057" y="4255"/>
                  </a:lnTo>
                  <a:lnTo>
                    <a:pt x="14065" y="4207"/>
                  </a:lnTo>
                  <a:lnTo>
                    <a:pt x="14115" y="4180"/>
                  </a:lnTo>
                  <a:lnTo>
                    <a:pt x="14178" y="4157"/>
                  </a:lnTo>
                  <a:lnTo>
                    <a:pt x="14298" y="4140"/>
                  </a:lnTo>
                  <a:lnTo>
                    <a:pt x="14375" y="4096"/>
                  </a:lnTo>
                  <a:lnTo>
                    <a:pt x="14483" y="4153"/>
                  </a:lnTo>
                  <a:lnTo>
                    <a:pt x="14529" y="4138"/>
                  </a:lnTo>
                  <a:lnTo>
                    <a:pt x="14590" y="4132"/>
                  </a:lnTo>
                  <a:lnTo>
                    <a:pt x="14617" y="4077"/>
                  </a:lnTo>
                  <a:lnTo>
                    <a:pt x="14716" y="4088"/>
                  </a:lnTo>
                  <a:lnTo>
                    <a:pt x="14822" y="4013"/>
                  </a:lnTo>
                  <a:lnTo>
                    <a:pt x="14870" y="4021"/>
                  </a:lnTo>
                  <a:lnTo>
                    <a:pt x="14907" y="4098"/>
                  </a:lnTo>
                  <a:lnTo>
                    <a:pt x="14972" y="4107"/>
                  </a:lnTo>
                  <a:lnTo>
                    <a:pt x="15071" y="4132"/>
                  </a:lnTo>
                  <a:lnTo>
                    <a:pt x="15177" y="4119"/>
                  </a:lnTo>
                  <a:lnTo>
                    <a:pt x="15288" y="4082"/>
                  </a:lnTo>
                  <a:lnTo>
                    <a:pt x="15272" y="4013"/>
                  </a:lnTo>
                  <a:lnTo>
                    <a:pt x="15315" y="3971"/>
                  </a:lnTo>
                  <a:lnTo>
                    <a:pt x="15449" y="4004"/>
                  </a:lnTo>
                  <a:lnTo>
                    <a:pt x="15542" y="4063"/>
                  </a:lnTo>
                  <a:lnTo>
                    <a:pt x="15578" y="4111"/>
                  </a:lnTo>
                  <a:lnTo>
                    <a:pt x="15670" y="4134"/>
                  </a:lnTo>
                  <a:lnTo>
                    <a:pt x="15779" y="4258"/>
                  </a:lnTo>
                  <a:lnTo>
                    <a:pt x="15838" y="4306"/>
                  </a:lnTo>
                  <a:lnTo>
                    <a:pt x="15962" y="4343"/>
                  </a:lnTo>
                  <a:lnTo>
                    <a:pt x="16212" y="4450"/>
                  </a:lnTo>
                  <a:lnTo>
                    <a:pt x="16380" y="4515"/>
                  </a:lnTo>
                  <a:lnTo>
                    <a:pt x="16445" y="4563"/>
                  </a:lnTo>
                  <a:lnTo>
                    <a:pt x="16481" y="4601"/>
                  </a:lnTo>
                  <a:lnTo>
                    <a:pt x="16522" y="4584"/>
                  </a:lnTo>
                  <a:lnTo>
                    <a:pt x="16591" y="4563"/>
                  </a:lnTo>
                  <a:lnTo>
                    <a:pt x="16778" y="4561"/>
                  </a:lnTo>
                  <a:lnTo>
                    <a:pt x="16895" y="4589"/>
                  </a:lnTo>
                  <a:lnTo>
                    <a:pt x="16906" y="4993"/>
                  </a:lnTo>
                  <a:lnTo>
                    <a:pt x="16897" y="5698"/>
                  </a:lnTo>
                  <a:lnTo>
                    <a:pt x="16908" y="5966"/>
                  </a:lnTo>
                  <a:lnTo>
                    <a:pt x="16908" y="6433"/>
                  </a:lnTo>
                  <a:lnTo>
                    <a:pt x="16948" y="7049"/>
                  </a:lnTo>
                  <a:lnTo>
                    <a:pt x="16983" y="7152"/>
                  </a:lnTo>
                  <a:lnTo>
                    <a:pt x="17119" y="7238"/>
                  </a:lnTo>
                  <a:lnTo>
                    <a:pt x="17242" y="7518"/>
                  </a:lnTo>
                  <a:lnTo>
                    <a:pt x="17188" y="7696"/>
                  </a:lnTo>
                  <a:lnTo>
                    <a:pt x="17244" y="7759"/>
                  </a:lnTo>
                  <a:lnTo>
                    <a:pt x="17342" y="7803"/>
                  </a:lnTo>
                  <a:lnTo>
                    <a:pt x="17342" y="7914"/>
                  </a:lnTo>
                  <a:lnTo>
                    <a:pt x="17399" y="7973"/>
                  </a:lnTo>
                  <a:lnTo>
                    <a:pt x="17460" y="8019"/>
                  </a:lnTo>
                  <a:lnTo>
                    <a:pt x="17403" y="8128"/>
                  </a:lnTo>
                  <a:lnTo>
                    <a:pt x="17488" y="8191"/>
                  </a:lnTo>
                  <a:lnTo>
                    <a:pt x="17512" y="8312"/>
                  </a:lnTo>
                  <a:lnTo>
                    <a:pt x="17596" y="8465"/>
                  </a:lnTo>
                  <a:lnTo>
                    <a:pt x="17628" y="8561"/>
                  </a:lnTo>
                  <a:lnTo>
                    <a:pt x="17531" y="8624"/>
                  </a:lnTo>
                  <a:lnTo>
                    <a:pt x="17608" y="8697"/>
                  </a:lnTo>
                  <a:lnTo>
                    <a:pt x="17553" y="8766"/>
                  </a:lnTo>
                  <a:lnTo>
                    <a:pt x="17577" y="8875"/>
                  </a:lnTo>
                  <a:lnTo>
                    <a:pt x="17518" y="8938"/>
                  </a:lnTo>
                  <a:lnTo>
                    <a:pt x="17474" y="9091"/>
                  </a:lnTo>
                  <a:lnTo>
                    <a:pt x="17397" y="9177"/>
                  </a:lnTo>
                  <a:lnTo>
                    <a:pt x="17393" y="9252"/>
                  </a:lnTo>
                  <a:lnTo>
                    <a:pt x="17328" y="9300"/>
                  </a:lnTo>
                  <a:lnTo>
                    <a:pt x="17360" y="9353"/>
                  </a:lnTo>
                  <a:lnTo>
                    <a:pt x="17352" y="9405"/>
                  </a:lnTo>
                  <a:lnTo>
                    <a:pt x="17380" y="9474"/>
                  </a:lnTo>
                  <a:lnTo>
                    <a:pt x="17309" y="9541"/>
                  </a:lnTo>
                  <a:lnTo>
                    <a:pt x="17303" y="9644"/>
                  </a:lnTo>
                  <a:lnTo>
                    <a:pt x="17328" y="9682"/>
                  </a:lnTo>
                  <a:lnTo>
                    <a:pt x="17356" y="9719"/>
                  </a:lnTo>
                  <a:lnTo>
                    <a:pt x="17354" y="9780"/>
                  </a:lnTo>
                  <a:lnTo>
                    <a:pt x="17380" y="9879"/>
                  </a:lnTo>
                  <a:lnTo>
                    <a:pt x="17372" y="9981"/>
                  </a:lnTo>
                  <a:lnTo>
                    <a:pt x="17332" y="10115"/>
                  </a:lnTo>
                  <a:lnTo>
                    <a:pt x="17275" y="10180"/>
                  </a:lnTo>
                  <a:lnTo>
                    <a:pt x="17188" y="10343"/>
                  </a:lnTo>
                  <a:lnTo>
                    <a:pt x="17129" y="10375"/>
                  </a:lnTo>
                  <a:lnTo>
                    <a:pt x="17068" y="10467"/>
                  </a:lnTo>
                  <a:lnTo>
                    <a:pt x="17102" y="10524"/>
                  </a:lnTo>
                  <a:lnTo>
                    <a:pt x="17135" y="10586"/>
                  </a:lnTo>
                  <a:lnTo>
                    <a:pt x="17192" y="10635"/>
                  </a:lnTo>
                  <a:lnTo>
                    <a:pt x="17159" y="10683"/>
                  </a:lnTo>
                  <a:lnTo>
                    <a:pt x="17037" y="10662"/>
                  </a:lnTo>
                  <a:lnTo>
                    <a:pt x="16928" y="10676"/>
                  </a:lnTo>
                  <a:lnTo>
                    <a:pt x="16810" y="10701"/>
                  </a:lnTo>
                  <a:lnTo>
                    <a:pt x="16672" y="10766"/>
                  </a:lnTo>
                  <a:lnTo>
                    <a:pt x="16492" y="10812"/>
                  </a:lnTo>
                  <a:lnTo>
                    <a:pt x="16471" y="10850"/>
                  </a:lnTo>
                  <a:lnTo>
                    <a:pt x="16370" y="10899"/>
                  </a:lnTo>
                  <a:lnTo>
                    <a:pt x="16294" y="10931"/>
                  </a:lnTo>
                  <a:lnTo>
                    <a:pt x="16106" y="11013"/>
                  </a:lnTo>
                  <a:lnTo>
                    <a:pt x="16022" y="11060"/>
                  </a:lnTo>
                  <a:lnTo>
                    <a:pt x="15985" y="11115"/>
                  </a:lnTo>
                  <a:lnTo>
                    <a:pt x="15934" y="11141"/>
                  </a:lnTo>
                  <a:lnTo>
                    <a:pt x="15926" y="11108"/>
                  </a:lnTo>
                  <a:lnTo>
                    <a:pt x="15940" y="11082"/>
                  </a:lnTo>
                  <a:lnTo>
                    <a:pt x="15968" y="11066"/>
                  </a:lnTo>
                  <a:lnTo>
                    <a:pt x="16015" y="11021"/>
                  </a:lnTo>
                  <a:lnTo>
                    <a:pt x="16028" y="10992"/>
                  </a:lnTo>
                  <a:lnTo>
                    <a:pt x="16058" y="10962"/>
                  </a:lnTo>
                  <a:lnTo>
                    <a:pt x="16108" y="10962"/>
                  </a:lnTo>
                  <a:lnTo>
                    <a:pt x="16157" y="10928"/>
                  </a:lnTo>
                  <a:lnTo>
                    <a:pt x="16202" y="10889"/>
                  </a:lnTo>
                  <a:lnTo>
                    <a:pt x="16246" y="10889"/>
                  </a:lnTo>
                  <a:lnTo>
                    <a:pt x="16268" y="10907"/>
                  </a:lnTo>
                  <a:lnTo>
                    <a:pt x="16304" y="10893"/>
                  </a:lnTo>
                  <a:lnTo>
                    <a:pt x="16327" y="10857"/>
                  </a:lnTo>
                  <a:lnTo>
                    <a:pt x="16214" y="10827"/>
                  </a:lnTo>
                  <a:lnTo>
                    <a:pt x="16082" y="10900"/>
                  </a:lnTo>
                  <a:lnTo>
                    <a:pt x="15928" y="10879"/>
                  </a:lnTo>
                  <a:lnTo>
                    <a:pt x="15994" y="10800"/>
                  </a:lnTo>
                  <a:lnTo>
                    <a:pt x="16027" y="10712"/>
                  </a:lnTo>
                  <a:lnTo>
                    <a:pt x="16051" y="10580"/>
                  </a:lnTo>
                  <a:lnTo>
                    <a:pt x="15997" y="10498"/>
                  </a:lnTo>
                  <a:lnTo>
                    <a:pt x="15895" y="10523"/>
                  </a:lnTo>
                  <a:lnTo>
                    <a:pt x="15852" y="10593"/>
                  </a:lnTo>
                  <a:lnTo>
                    <a:pt x="15794" y="10683"/>
                  </a:lnTo>
                  <a:lnTo>
                    <a:pt x="15749" y="10693"/>
                  </a:lnTo>
                  <a:lnTo>
                    <a:pt x="15700" y="10597"/>
                  </a:lnTo>
                  <a:lnTo>
                    <a:pt x="15643" y="10603"/>
                  </a:lnTo>
                  <a:lnTo>
                    <a:pt x="15562" y="10588"/>
                  </a:lnTo>
                  <a:lnTo>
                    <a:pt x="15629" y="10687"/>
                  </a:lnTo>
                  <a:lnTo>
                    <a:pt x="15629" y="10731"/>
                  </a:lnTo>
                  <a:lnTo>
                    <a:pt x="15656" y="10773"/>
                  </a:lnTo>
                  <a:lnTo>
                    <a:pt x="15611" y="10859"/>
                  </a:lnTo>
                  <a:lnTo>
                    <a:pt x="15647" y="10915"/>
                  </a:lnTo>
                  <a:lnTo>
                    <a:pt x="15745" y="10955"/>
                  </a:lnTo>
                  <a:lnTo>
                    <a:pt x="15721" y="11026"/>
                  </a:lnTo>
                  <a:lnTo>
                    <a:pt x="15789" y="11064"/>
                  </a:lnTo>
                  <a:lnTo>
                    <a:pt x="15763" y="11175"/>
                  </a:lnTo>
                  <a:lnTo>
                    <a:pt x="15735" y="11252"/>
                  </a:lnTo>
                  <a:lnTo>
                    <a:pt x="15629" y="11307"/>
                  </a:lnTo>
                  <a:lnTo>
                    <a:pt x="15581" y="11405"/>
                  </a:lnTo>
                  <a:lnTo>
                    <a:pt x="15485" y="11453"/>
                  </a:lnTo>
                  <a:lnTo>
                    <a:pt x="15422" y="11443"/>
                  </a:lnTo>
                  <a:lnTo>
                    <a:pt x="15367" y="11612"/>
                  </a:lnTo>
                  <a:lnTo>
                    <a:pt x="15307" y="11724"/>
                  </a:lnTo>
                  <a:lnTo>
                    <a:pt x="15221" y="11828"/>
                  </a:lnTo>
                  <a:lnTo>
                    <a:pt x="15085" y="11925"/>
                  </a:lnTo>
                  <a:lnTo>
                    <a:pt x="14953" y="11977"/>
                  </a:lnTo>
                  <a:lnTo>
                    <a:pt x="14757" y="12117"/>
                  </a:lnTo>
                  <a:lnTo>
                    <a:pt x="14580" y="12132"/>
                  </a:lnTo>
                  <a:lnTo>
                    <a:pt x="14365" y="12203"/>
                  </a:lnTo>
                  <a:lnTo>
                    <a:pt x="14367" y="12274"/>
                  </a:lnTo>
                  <a:lnTo>
                    <a:pt x="14395" y="12318"/>
                  </a:lnTo>
                  <a:lnTo>
                    <a:pt x="14316" y="12333"/>
                  </a:lnTo>
                  <a:lnTo>
                    <a:pt x="14282" y="12272"/>
                  </a:lnTo>
                  <a:lnTo>
                    <a:pt x="14201" y="12293"/>
                  </a:lnTo>
                  <a:lnTo>
                    <a:pt x="14126" y="12329"/>
                  </a:lnTo>
                  <a:lnTo>
                    <a:pt x="14010" y="12366"/>
                  </a:lnTo>
                  <a:lnTo>
                    <a:pt x="13967" y="12364"/>
                  </a:lnTo>
                  <a:lnTo>
                    <a:pt x="13998" y="12197"/>
                  </a:lnTo>
                  <a:lnTo>
                    <a:pt x="13880" y="12253"/>
                  </a:lnTo>
                  <a:lnTo>
                    <a:pt x="13799" y="12243"/>
                  </a:lnTo>
                  <a:lnTo>
                    <a:pt x="13724" y="12176"/>
                  </a:lnTo>
                  <a:lnTo>
                    <a:pt x="13734" y="12279"/>
                  </a:lnTo>
                  <a:lnTo>
                    <a:pt x="13760" y="12335"/>
                  </a:lnTo>
                  <a:lnTo>
                    <a:pt x="13703" y="12331"/>
                  </a:lnTo>
                  <a:lnTo>
                    <a:pt x="13677" y="12310"/>
                  </a:lnTo>
                  <a:lnTo>
                    <a:pt x="13614" y="12327"/>
                  </a:lnTo>
                  <a:lnTo>
                    <a:pt x="13598" y="12287"/>
                  </a:lnTo>
                  <a:lnTo>
                    <a:pt x="13531" y="12276"/>
                  </a:lnTo>
                  <a:lnTo>
                    <a:pt x="13517" y="12226"/>
                  </a:lnTo>
                  <a:lnTo>
                    <a:pt x="13521" y="12184"/>
                  </a:lnTo>
                  <a:lnTo>
                    <a:pt x="13466" y="12170"/>
                  </a:lnTo>
                  <a:lnTo>
                    <a:pt x="13411" y="12201"/>
                  </a:lnTo>
                  <a:lnTo>
                    <a:pt x="13464" y="12258"/>
                  </a:lnTo>
                  <a:lnTo>
                    <a:pt x="13482" y="12352"/>
                  </a:lnTo>
                  <a:lnTo>
                    <a:pt x="13572" y="12389"/>
                  </a:lnTo>
                  <a:lnTo>
                    <a:pt x="13665" y="12480"/>
                  </a:lnTo>
                  <a:lnTo>
                    <a:pt x="13762" y="12605"/>
                  </a:lnTo>
                  <a:lnTo>
                    <a:pt x="13568" y="12693"/>
                  </a:lnTo>
                  <a:lnTo>
                    <a:pt x="13494" y="12758"/>
                  </a:lnTo>
                  <a:lnTo>
                    <a:pt x="13432" y="12777"/>
                  </a:lnTo>
                  <a:lnTo>
                    <a:pt x="13352" y="12748"/>
                  </a:lnTo>
                  <a:lnTo>
                    <a:pt x="13334" y="12645"/>
                  </a:lnTo>
                  <a:lnTo>
                    <a:pt x="13269" y="12616"/>
                  </a:lnTo>
                  <a:lnTo>
                    <a:pt x="13237" y="12647"/>
                  </a:lnTo>
                  <a:lnTo>
                    <a:pt x="13152" y="12641"/>
                  </a:lnTo>
                  <a:lnTo>
                    <a:pt x="13156" y="12683"/>
                  </a:lnTo>
                  <a:lnTo>
                    <a:pt x="13221" y="12710"/>
                  </a:lnTo>
                  <a:lnTo>
                    <a:pt x="13192" y="12808"/>
                  </a:lnTo>
                  <a:lnTo>
                    <a:pt x="13243" y="12940"/>
                  </a:lnTo>
                  <a:lnTo>
                    <a:pt x="13158" y="12988"/>
                  </a:lnTo>
                  <a:lnTo>
                    <a:pt x="13095" y="13049"/>
                  </a:lnTo>
                  <a:lnTo>
                    <a:pt x="13137" y="13093"/>
                  </a:lnTo>
                  <a:lnTo>
                    <a:pt x="13160" y="13143"/>
                  </a:lnTo>
                  <a:lnTo>
                    <a:pt x="13101" y="13244"/>
                  </a:lnTo>
                  <a:lnTo>
                    <a:pt x="13007" y="13292"/>
                  </a:lnTo>
                  <a:lnTo>
                    <a:pt x="13001" y="13219"/>
                  </a:lnTo>
                  <a:lnTo>
                    <a:pt x="13036" y="13171"/>
                  </a:lnTo>
                  <a:lnTo>
                    <a:pt x="13060" y="13116"/>
                  </a:lnTo>
                  <a:lnTo>
                    <a:pt x="13036" y="13066"/>
                  </a:lnTo>
                  <a:lnTo>
                    <a:pt x="13054" y="12999"/>
                  </a:lnTo>
                  <a:lnTo>
                    <a:pt x="13005" y="13024"/>
                  </a:lnTo>
                  <a:lnTo>
                    <a:pt x="12949" y="13083"/>
                  </a:lnTo>
                  <a:lnTo>
                    <a:pt x="12930" y="13009"/>
                  </a:lnTo>
                  <a:lnTo>
                    <a:pt x="12853" y="12978"/>
                  </a:lnTo>
                  <a:lnTo>
                    <a:pt x="12733" y="13058"/>
                  </a:lnTo>
                  <a:lnTo>
                    <a:pt x="12740" y="13116"/>
                  </a:lnTo>
                  <a:lnTo>
                    <a:pt x="12650" y="13148"/>
                  </a:lnTo>
                  <a:lnTo>
                    <a:pt x="12723" y="13221"/>
                  </a:lnTo>
                  <a:lnTo>
                    <a:pt x="12776" y="13173"/>
                  </a:lnTo>
                  <a:lnTo>
                    <a:pt x="12857" y="13137"/>
                  </a:lnTo>
                  <a:lnTo>
                    <a:pt x="12900" y="13104"/>
                  </a:lnTo>
                  <a:lnTo>
                    <a:pt x="12924" y="13160"/>
                  </a:lnTo>
                  <a:lnTo>
                    <a:pt x="12902" y="13225"/>
                  </a:lnTo>
                  <a:lnTo>
                    <a:pt x="12863" y="13303"/>
                  </a:lnTo>
                  <a:lnTo>
                    <a:pt x="12829" y="13393"/>
                  </a:lnTo>
                  <a:lnTo>
                    <a:pt x="12782" y="13445"/>
                  </a:lnTo>
                  <a:lnTo>
                    <a:pt x="12683" y="13543"/>
                  </a:lnTo>
                  <a:lnTo>
                    <a:pt x="12606" y="13525"/>
                  </a:lnTo>
                  <a:lnTo>
                    <a:pt x="12498" y="13481"/>
                  </a:lnTo>
                  <a:lnTo>
                    <a:pt x="12242" y="13501"/>
                  </a:lnTo>
                  <a:lnTo>
                    <a:pt x="12322" y="13564"/>
                  </a:lnTo>
                  <a:lnTo>
                    <a:pt x="12415" y="13612"/>
                  </a:lnTo>
                  <a:lnTo>
                    <a:pt x="12447" y="13675"/>
                  </a:lnTo>
                  <a:lnTo>
                    <a:pt x="12498" y="13734"/>
                  </a:lnTo>
                  <a:lnTo>
                    <a:pt x="12614" y="13782"/>
                  </a:lnTo>
                  <a:lnTo>
                    <a:pt x="12516" y="13979"/>
                  </a:lnTo>
                  <a:lnTo>
                    <a:pt x="12401" y="14341"/>
                  </a:lnTo>
                  <a:lnTo>
                    <a:pt x="12334" y="14375"/>
                  </a:lnTo>
                  <a:lnTo>
                    <a:pt x="12269" y="14350"/>
                  </a:lnTo>
                  <a:lnTo>
                    <a:pt x="12251" y="14299"/>
                  </a:lnTo>
                  <a:lnTo>
                    <a:pt x="12198" y="14341"/>
                  </a:lnTo>
                  <a:lnTo>
                    <a:pt x="12098" y="14392"/>
                  </a:lnTo>
                  <a:lnTo>
                    <a:pt x="12084" y="14419"/>
                  </a:lnTo>
                  <a:lnTo>
                    <a:pt x="12139" y="14488"/>
                  </a:lnTo>
                  <a:lnTo>
                    <a:pt x="12281" y="14480"/>
                  </a:lnTo>
                  <a:lnTo>
                    <a:pt x="12364" y="14440"/>
                  </a:lnTo>
                  <a:lnTo>
                    <a:pt x="12330" y="14882"/>
                  </a:lnTo>
                  <a:lnTo>
                    <a:pt x="12214" y="14873"/>
                  </a:lnTo>
                  <a:lnTo>
                    <a:pt x="12204" y="14961"/>
                  </a:lnTo>
                  <a:lnTo>
                    <a:pt x="12218" y="15129"/>
                  </a:lnTo>
                  <a:lnTo>
                    <a:pt x="12307" y="15202"/>
                  </a:lnTo>
                  <a:lnTo>
                    <a:pt x="12342" y="15313"/>
                  </a:lnTo>
                  <a:lnTo>
                    <a:pt x="12360" y="15399"/>
                  </a:lnTo>
                  <a:lnTo>
                    <a:pt x="12358" y="15470"/>
                  </a:lnTo>
                  <a:lnTo>
                    <a:pt x="12378" y="15705"/>
                  </a:lnTo>
                  <a:lnTo>
                    <a:pt x="12445" y="15830"/>
                  </a:lnTo>
                  <a:lnTo>
                    <a:pt x="12518" y="15895"/>
                  </a:lnTo>
                  <a:lnTo>
                    <a:pt x="12480" y="15987"/>
                  </a:lnTo>
                  <a:lnTo>
                    <a:pt x="12549" y="16023"/>
                  </a:lnTo>
                  <a:lnTo>
                    <a:pt x="12520" y="16117"/>
                  </a:lnTo>
                  <a:lnTo>
                    <a:pt x="12543" y="16186"/>
                  </a:lnTo>
                  <a:lnTo>
                    <a:pt x="12573" y="16257"/>
                  </a:lnTo>
                  <a:lnTo>
                    <a:pt x="12689" y="16325"/>
                  </a:lnTo>
                  <a:lnTo>
                    <a:pt x="12626" y="16352"/>
                  </a:lnTo>
                  <a:lnTo>
                    <a:pt x="12585" y="16398"/>
                  </a:lnTo>
                  <a:lnTo>
                    <a:pt x="12606" y="16442"/>
                  </a:lnTo>
                  <a:lnTo>
                    <a:pt x="12638" y="16423"/>
                  </a:lnTo>
                  <a:lnTo>
                    <a:pt x="12729" y="16398"/>
                  </a:lnTo>
                  <a:lnTo>
                    <a:pt x="12764" y="16431"/>
                  </a:lnTo>
                  <a:lnTo>
                    <a:pt x="12735" y="16486"/>
                  </a:lnTo>
                  <a:lnTo>
                    <a:pt x="12650" y="16479"/>
                  </a:lnTo>
                  <a:lnTo>
                    <a:pt x="12571" y="16501"/>
                  </a:lnTo>
                  <a:lnTo>
                    <a:pt x="12460" y="16546"/>
                  </a:lnTo>
                  <a:lnTo>
                    <a:pt x="12431" y="16668"/>
                  </a:lnTo>
                  <a:lnTo>
                    <a:pt x="12309" y="16632"/>
                  </a:lnTo>
                  <a:lnTo>
                    <a:pt x="12186" y="16523"/>
                  </a:lnTo>
                  <a:lnTo>
                    <a:pt x="12072" y="16417"/>
                  </a:lnTo>
                  <a:lnTo>
                    <a:pt x="12044" y="16377"/>
                  </a:lnTo>
                  <a:lnTo>
                    <a:pt x="11940" y="16371"/>
                  </a:lnTo>
                  <a:lnTo>
                    <a:pt x="11786" y="16322"/>
                  </a:lnTo>
                  <a:lnTo>
                    <a:pt x="11599" y="16324"/>
                  </a:lnTo>
                  <a:lnTo>
                    <a:pt x="11528" y="16356"/>
                  </a:lnTo>
                  <a:lnTo>
                    <a:pt x="11467" y="16312"/>
                  </a:lnTo>
                  <a:lnTo>
                    <a:pt x="11382" y="16322"/>
                  </a:lnTo>
                  <a:lnTo>
                    <a:pt x="11299" y="16310"/>
                  </a:lnTo>
                  <a:lnTo>
                    <a:pt x="11228" y="16257"/>
                  </a:lnTo>
                  <a:lnTo>
                    <a:pt x="11161" y="16191"/>
                  </a:lnTo>
                  <a:lnTo>
                    <a:pt x="11059" y="16165"/>
                  </a:lnTo>
                  <a:lnTo>
                    <a:pt x="11027" y="16113"/>
                  </a:lnTo>
                  <a:lnTo>
                    <a:pt x="10946" y="16077"/>
                  </a:lnTo>
                  <a:lnTo>
                    <a:pt x="10838" y="16067"/>
                  </a:lnTo>
                  <a:lnTo>
                    <a:pt x="10818" y="15994"/>
                  </a:lnTo>
                  <a:lnTo>
                    <a:pt x="10729" y="16044"/>
                  </a:lnTo>
                  <a:lnTo>
                    <a:pt x="10678" y="15994"/>
                  </a:lnTo>
                  <a:lnTo>
                    <a:pt x="10627" y="15952"/>
                  </a:lnTo>
                  <a:lnTo>
                    <a:pt x="10599" y="15902"/>
                  </a:lnTo>
                  <a:lnTo>
                    <a:pt x="10546" y="15885"/>
                  </a:lnTo>
                  <a:lnTo>
                    <a:pt x="10491" y="15853"/>
                  </a:lnTo>
                  <a:lnTo>
                    <a:pt x="10371" y="15843"/>
                  </a:lnTo>
                  <a:lnTo>
                    <a:pt x="10270" y="15791"/>
                  </a:lnTo>
                  <a:lnTo>
                    <a:pt x="10181" y="15788"/>
                  </a:lnTo>
                  <a:lnTo>
                    <a:pt x="10104" y="15757"/>
                  </a:lnTo>
                  <a:lnTo>
                    <a:pt x="10132" y="15679"/>
                  </a:lnTo>
                  <a:lnTo>
                    <a:pt x="10110" y="15613"/>
                  </a:lnTo>
                  <a:lnTo>
                    <a:pt x="10041" y="15577"/>
                  </a:lnTo>
                  <a:lnTo>
                    <a:pt x="10022" y="15495"/>
                  </a:lnTo>
                  <a:lnTo>
                    <a:pt x="10022" y="15453"/>
                  </a:lnTo>
                  <a:lnTo>
                    <a:pt x="9974" y="15321"/>
                  </a:lnTo>
                  <a:lnTo>
                    <a:pt x="9935" y="15235"/>
                  </a:lnTo>
                  <a:lnTo>
                    <a:pt x="9913" y="15145"/>
                  </a:lnTo>
                  <a:lnTo>
                    <a:pt x="9868" y="15068"/>
                  </a:lnTo>
                  <a:lnTo>
                    <a:pt x="9789" y="15026"/>
                  </a:lnTo>
                  <a:lnTo>
                    <a:pt x="9785" y="14970"/>
                  </a:lnTo>
                  <a:lnTo>
                    <a:pt x="9692" y="14951"/>
                  </a:lnTo>
                  <a:lnTo>
                    <a:pt x="9726" y="14901"/>
                  </a:lnTo>
                  <a:lnTo>
                    <a:pt x="9720" y="14850"/>
                  </a:lnTo>
                  <a:lnTo>
                    <a:pt x="9657" y="14831"/>
                  </a:lnTo>
                  <a:lnTo>
                    <a:pt x="9647" y="14771"/>
                  </a:lnTo>
                  <a:lnTo>
                    <a:pt x="9667" y="14720"/>
                  </a:lnTo>
                  <a:lnTo>
                    <a:pt x="9657" y="14620"/>
                  </a:lnTo>
                  <a:lnTo>
                    <a:pt x="9673" y="14542"/>
                  </a:lnTo>
                  <a:lnTo>
                    <a:pt x="9635" y="14448"/>
                  </a:lnTo>
                  <a:lnTo>
                    <a:pt x="9606" y="14375"/>
                  </a:lnTo>
                  <a:lnTo>
                    <a:pt x="9531" y="14364"/>
                  </a:lnTo>
                  <a:lnTo>
                    <a:pt x="9572" y="14283"/>
                  </a:lnTo>
                  <a:lnTo>
                    <a:pt x="9615" y="14228"/>
                  </a:lnTo>
                  <a:lnTo>
                    <a:pt x="9594" y="14153"/>
                  </a:lnTo>
                  <a:lnTo>
                    <a:pt x="9602" y="14100"/>
                  </a:lnTo>
                  <a:lnTo>
                    <a:pt x="9513" y="14044"/>
                  </a:lnTo>
                  <a:lnTo>
                    <a:pt x="9544" y="13990"/>
                  </a:lnTo>
                  <a:lnTo>
                    <a:pt x="9529" y="13945"/>
                  </a:lnTo>
                  <a:lnTo>
                    <a:pt x="9493" y="13910"/>
                  </a:lnTo>
                  <a:lnTo>
                    <a:pt x="9456" y="13870"/>
                  </a:lnTo>
                  <a:lnTo>
                    <a:pt x="9369" y="13870"/>
                  </a:lnTo>
                  <a:lnTo>
                    <a:pt x="9288" y="13820"/>
                  </a:lnTo>
                  <a:lnTo>
                    <a:pt x="9245" y="13755"/>
                  </a:lnTo>
                  <a:lnTo>
                    <a:pt x="9201" y="13677"/>
                  </a:lnTo>
                  <a:lnTo>
                    <a:pt x="9052" y="13581"/>
                  </a:lnTo>
                  <a:lnTo>
                    <a:pt x="9042" y="13504"/>
                  </a:lnTo>
                  <a:lnTo>
                    <a:pt x="9020" y="13430"/>
                  </a:lnTo>
                  <a:lnTo>
                    <a:pt x="9010" y="13315"/>
                  </a:lnTo>
                  <a:lnTo>
                    <a:pt x="8921" y="13301"/>
                  </a:lnTo>
                  <a:lnTo>
                    <a:pt x="8892" y="13223"/>
                  </a:lnTo>
                  <a:lnTo>
                    <a:pt x="8860" y="13181"/>
                  </a:lnTo>
                  <a:lnTo>
                    <a:pt x="8835" y="13127"/>
                  </a:lnTo>
                  <a:lnTo>
                    <a:pt x="8797" y="13074"/>
                  </a:lnTo>
                  <a:lnTo>
                    <a:pt x="8651" y="12974"/>
                  </a:lnTo>
                  <a:lnTo>
                    <a:pt x="8630" y="12911"/>
                  </a:lnTo>
                  <a:lnTo>
                    <a:pt x="8572" y="12928"/>
                  </a:lnTo>
                  <a:lnTo>
                    <a:pt x="8521" y="12854"/>
                  </a:lnTo>
                  <a:lnTo>
                    <a:pt x="8529" y="12773"/>
                  </a:lnTo>
                  <a:lnTo>
                    <a:pt x="8458" y="12674"/>
                  </a:lnTo>
                  <a:lnTo>
                    <a:pt x="8480" y="12607"/>
                  </a:lnTo>
                  <a:lnTo>
                    <a:pt x="8434" y="12536"/>
                  </a:lnTo>
                  <a:lnTo>
                    <a:pt x="8454" y="12500"/>
                  </a:lnTo>
                  <a:lnTo>
                    <a:pt x="8403" y="12484"/>
                  </a:lnTo>
                  <a:lnTo>
                    <a:pt x="8387" y="12450"/>
                  </a:lnTo>
                  <a:lnTo>
                    <a:pt x="8352" y="12415"/>
                  </a:lnTo>
                  <a:lnTo>
                    <a:pt x="8365" y="12373"/>
                  </a:lnTo>
                  <a:lnTo>
                    <a:pt x="8328" y="12337"/>
                  </a:lnTo>
                  <a:lnTo>
                    <a:pt x="8310" y="12301"/>
                  </a:lnTo>
                  <a:lnTo>
                    <a:pt x="8263" y="12249"/>
                  </a:lnTo>
                  <a:lnTo>
                    <a:pt x="8216" y="12170"/>
                  </a:lnTo>
                  <a:lnTo>
                    <a:pt x="8194" y="12103"/>
                  </a:lnTo>
                  <a:lnTo>
                    <a:pt x="8180" y="12025"/>
                  </a:lnTo>
                  <a:lnTo>
                    <a:pt x="8139" y="11973"/>
                  </a:lnTo>
                  <a:lnTo>
                    <a:pt x="8109" y="11906"/>
                  </a:lnTo>
                  <a:lnTo>
                    <a:pt x="8052" y="11870"/>
                  </a:lnTo>
                  <a:lnTo>
                    <a:pt x="8024" y="11797"/>
                  </a:lnTo>
                  <a:lnTo>
                    <a:pt x="8030" y="11740"/>
                  </a:lnTo>
                  <a:lnTo>
                    <a:pt x="8028" y="11590"/>
                  </a:lnTo>
                  <a:lnTo>
                    <a:pt x="7884" y="11409"/>
                  </a:lnTo>
                  <a:lnTo>
                    <a:pt x="7853" y="11344"/>
                  </a:lnTo>
                  <a:lnTo>
                    <a:pt x="7780" y="11307"/>
                  </a:lnTo>
                  <a:lnTo>
                    <a:pt x="7731" y="11282"/>
                  </a:lnTo>
                  <a:lnTo>
                    <a:pt x="7689" y="11223"/>
                  </a:lnTo>
                  <a:lnTo>
                    <a:pt x="7626" y="11179"/>
                  </a:lnTo>
                  <a:lnTo>
                    <a:pt x="7545" y="11150"/>
                  </a:lnTo>
                  <a:lnTo>
                    <a:pt x="7510" y="11047"/>
                  </a:lnTo>
                  <a:lnTo>
                    <a:pt x="7457" y="11007"/>
                  </a:lnTo>
                  <a:lnTo>
                    <a:pt x="7362" y="10974"/>
                  </a:lnTo>
                  <a:lnTo>
                    <a:pt x="7332" y="10911"/>
                  </a:lnTo>
                  <a:lnTo>
                    <a:pt x="7275" y="10909"/>
                  </a:lnTo>
                  <a:lnTo>
                    <a:pt x="7222" y="10900"/>
                  </a:lnTo>
                  <a:lnTo>
                    <a:pt x="7250" y="10817"/>
                  </a:lnTo>
                  <a:lnTo>
                    <a:pt x="7224" y="10771"/>
                  </a:lnTo>
                  <a:lnTo>
                    <a:pt x="7198" y="10846"/>
                  </a:lnTo>
                  <a:lnTo>
                    <a:pt x="7137" y="10806"/>
                  </a:lnTo>
                  <a:lnTo>
                    <a:pt x="7173" y="10727"/>
                  </a:lnTo>
                  <a:lnTo>
                    <a:pt x="7125" y="10701"/>
                  </a:lnTo>
                  <a:lnTo>
                    <a:pt x="7070" y="10712"/>
                  </a:lnTo>
                  <a:lnTo>
                    <a:pt x="7064" y="10624"/>
                  </a:lnTo>
                  <a:lnTo>
                    <a:pt x="7025" y="10559"/>
                  </a:lnTo>
                  <a:lnTo>
                    <a:pt x="6977" y="10536"/>
                  </a:lnTo>
                  <a:lnTo>
                    <a:pt x="6950" y="10507"/>
                  </a:lnTo>
                  <a:lnTo>
                    <a:pt x="6922" y="10524"/>
                  </a:lnTo>
                  <a:lnTo>
                    <a:pt x="6865" y="10523"/>
                  </a:lnTo>
                  <a:lnTo>
                    <a:pt x="6843" y="10459"/>
                  </a:lnTo>
                  <a:lnTo>
                    <a:pt x="6802" y="10513"/>
                  </a:lnTo>
                  <a:lnTo>
                    <a:pt x="6755" y="10521"/>
                  </a:lnTo>
                  <a:lnTo>
                    <a:pt x="6715" y="10534"/>
                  </a:lnTo>
                  <a:lnTo>
                    <a:pt x="6652" y="10530"/>
                  </a:lnTo>
                  <a:lnTo>
                    <a:pt x="6573" y="10498"/>
                  </a:lnTo>
                  <a:lnTo>
                    <a:pt x="6520" y="10498"/>
                  </a:lnTo>
                  <a:lnTo>
                    <a:pt x="6485" y="10480"/>
                  </a:lnTo>
                  <a:lnTo>
                    <a:pt x="6412" y="10498"/>
                  </a:lnTo>
                  <a:lnTo>
                    <a:pt x="6329" y="10479"/>
                  </a:lnTo>
                  <a:lnTo>
                    <a:pt x="6260" y="10475"/>
                  </a:lnTo>
                  <a:lnTo>
                    <a:pt x="6138" y="10503"/>
                  </a:lnTo>
                  <a:lnTo>
                    <a:pt x="6025" y="10463"/>
                  </a:lnTo>
                  <a:lnTo>
                    <a:pt x="5994" y="10404"/>
                  </a:lnTo>
                  <a:lnTo>
                    <a:pt x="5929" y="10400"/>
                  </a:lnTo>
                  <a:lnTo>
                    <a:pt x="5798" y="10341"/>
                  </a:lnTo>
                  <a:lnTo>
                    <a:pt x="5739" y="10421"/>
                  </a:lnTo>
                  <a:lnTo>
                    <a:pt x="5702" y="10513"/>
                  </a:lnTo>
                  <a:lnTo>
                    <a:pt x="5564" y="10523"/>
                  </a:lnTo>
                  <a:lnTo>
                    <a:pt x="5499" y="10567"/>
                  </a:lnTo>
                  <a:lnTo>
                    <a:pt x="5418" y="10582"/>
                  </a:lnTo>
                  <a:lnTo>
                    <a:pt x="5317" y="10586"/>
                  </a:lnTo>
                  <a:lnTo>
                    <a:pt x="5276" y="10708"/>
                  </a:lnTo>
                  <a:lnTo>
                    <a:pt x="5227" y="10790"/>
                  </a:lnTo>
                  <a:lnTo>
                    <a:pt x="5197" y="10875"/>
                  </a:lnTo>
                  <a:lnTo>
                    <a:pt x="5132" y="10944"/>
                  </a:lnTo>
                  <a:lnTo>
                    <a:pt x="5124" y="11039"/>
                  </a:lnTo>
                  <a:lnTo>
                    <a:pt x="5126" y="11102"/>
                  </a:lnTo>
                  <a:lnTo>
                    <a:pt x="5049" y="11189"/>
                  </a:lnTo>
                  <a:lnTo>
                    <a:pt x="5045" y="11319"/>
                  </a:lnTo>
                  <a:lnTo>
                    <a:pt x="5067" y="11372"/>
                  </a:lnTo>
                  <a:lnTo>
                    <a:pt x="4976" y="11434"/>
                  </a:lnTo>
                  <a:lnTo>
                    <a:pt x="4893" y="11481"/>
                  </a:lnTo>
                  <a:lnTo>
                    <a:pt x="4840" y="11564"/>
                  </a:lnTo>
                  <a:lnTo>
                    <a:pt x="4759" y="11627"/>
                  </a:lnTo>
                  <a:lnTo>
                    <a:pt x="4769" y="11694"/>
                  </a:lnTo>
                  <a:lnTo>
                    <a:pt x="4712" y="11776"/>
                  </a:lnTo>
                  <a:lnTo>
                    <a:pt x="4598" y="11767"/>
                  </a:lnTo>
                  <a:lnTo>
                    <a:pt x="4521" y="11768"/>
                  </a:lnTo>
                  <a:lnTo>
                    <a:pt x="4454" y="11690"/>
                  </a:lnTo>
                  <a:lnTo>
                    <a:pt x="4375" y="11686"/>
                  </a:lnTo>
                  <a:lnTo>
                    <a:pt x="4249" y="11602"/>
                  </a:lnTo>
                  <a:lnTo>
                    <a:pt x="4162" y="11499"/>
                  </a:lnTo>
                  <a:lnTo>
                    <a:pt x="4052" y="11481"/>
                  </a:lnTo>
                  <a:lnTo>
                    <a:pt x="3949" y="11453"/>
                  </a:lnTo>
                  <a:lnTo>
                    <a:pt x="3872" y="11388"/>
                  </a:lnTo>
                  <a:lnTo>
                    <a:pt x="3831" y="11313"/>
                  </a:lnTo>
                  <a:lnTo>
                    <a:pt x="3651" y="11273"/>
                  </a:lnTo>
                  <a:lnTo>
                    <a:pt x="3505" y="11227"/>
                  </a:lnTo>
                  <a:lnTo>
                    <a:pt x="3413" y="11158"/>
                  </a:lnTo>
                  <a:lnTo>
                    <a:pt x="3340" y="11131"/>
                  </a:lnTo>
                  <a:lnTo>
                    <a:pt x="3275" y="11026"/>
                  </a:lnTo>
                  <a:lnTo>
                    <a:pt x="3243" y="10957"/>
                  </a:lnTo>
                  <a:lnTo>
                    <a:pt x="3176" y="10911"/>
                  </a:lnTo>
                  <a:lnTo>
                    <a:pt x="3093" y="10898"/>
                  </a:lnTo>
                  <a:lnTo>
                    <a:pt x="2944" y="10806"/>
                  </a:lnTo>
                  <a:lnTo>
                    <a:pt x="2908" y="10752"/>
                  </a:lnTo>
                  <a:lnTo>
                    <a:pt x="2845" y="10720"/>
                  </a:lnTo>
                  <a:lnTo>
                    <a:pt x="2786" y="10544"/>
                  </a:lnTo>
                  <a:lnTo>
                    <a:pt x="2741" y="10442"/>
                  </a:lnTo>
                  <a:lnTo>
                    <a:pt x="2648" y="10310"/>
                  </a:lnTo>
                  <a:lnTo>
                    <a:pt x="2593" y="10096"/>
                  </a:lnTo>
                  <a:lnTo>
                    <a:pt x="2624" y="9990"/>
                  </a:lnTo>
                  <a:lnTo>
                    <a:pt x="2616" y="9904"/>
                  </a:lnTo>
                  <a:lnTo>
                    <a:pt x="2585" y="9788"/>
                  </a:lnTo>
                  <a:lnTo>
                    <a:pt x="2530" y="9724"/>
                  </a:lnTo>
                  <a:lnTo>
                    <a:pt x="2429" y="9579"/>
                  </a:lnTo>
                  <a:lnTo>
                    <a:pt x="2386" y="9541"/>
                  </a:lnTo>
                  <a:lnTo>
                    <a:pt x="2401" y="9495"/>
                  </a:lnTo>
                  <a:lnTo>
                    <a:pt x="2364" y="9453"/>
                  </a:lnTo>
                  <a:lnTo>
                    <a:pt x="2374" y="9395"/>
                  </a:lnTo>
                  <a:lnTo>
                    <a:pt x="2340" y="9284"/>
                  </a:lnTo>
                  <a:lnTo>
                    <a:pt x="2297" y="9233"/>
                  </a:lnTo>
                  <a:lnTo>
                    <a:pt x="2242" y="9212"/>
                  </a:lnTo>
                  <a:lnTo>
                    <a:pt x="2242" y="9152"/>
                  </a:lnTo>
                  <a:lnTo>
                    <a:pt x="2188" y="9081"/>
                  </a:lnTo>
                  <a:lnTo>
                    <a:pt x="2106" y="9076"/>
                  </a:lnTo>
                  <a:lnTo>
                    <a:pt x="2039" y="9001"/>
                  </a:lnTo>
                  <a:lnTo>
                    <a:pt x="1924" y="8924"/>
                  </a:lnTo>
                  <a:lnTo>
                    <a:pt x="1814" y="8896"/>
                  </a:lnTo>
                  <a:lnTo>
                    <a:pt x="1694" y="8846"/>
                  </a:lnTo>
                  <a:lnTo>
                    <a:pt x="1648" y="8754"/>
                  </a:lnTo>
                  <a:lnTo>
                    <a:pt x="1552" y="8693"/>
                  </a:lnTo>
                  <a:lnTo>
                    <a:pt x="1457" y="8607"/>
                  </a:lnTo>
                  <a:lnTo>
                    <a:pt x="1422" y="8496"/>
                  </a:lnTo>
                  <a:lnTo>
                    <a:pt x="1333" y="8429"/>
                  </a:lnTo>
                  <a:lnTo>
                    <a:pt x="1242" y="8387"/>
                  </a:lnTo>
                  <a:lnTo>
                    <a:pt x="1128" y="8293"/>
                  </a:lnTo>
                  <a:lnTo>
                    <a:pt x="1051" y="8172"/>
                  </a:lnTo>
                  <a:lnTo>
                    <a:pt x="950" y="8103"/>
                  </a:lnTo>
                  <a:lnTo>
                    <a:pt x="864" y="8023"/>
                  </a:lnTo>
                  <a:lnTo>
                    <a:pt x="696" y="7954"/>
                  </a:lnTo>
                  <a:lnTo>
                    <a:pt x="586" y="7876"/>
                  </a:lnTo>
                  <a:lnTo>
                    <a:pt x="548" y="7807"/>
                  </a:lnTo>
                  <a:lnTo>
                    <a:pt x="481" y="7730"/>
                  </a:lnTo>
                  <a:lnTo>
                    <a:pt x="448" y="7612"/>
                  </a:lnTo>
                  <a:lnTo>
                    <a:pt x="329" y="7426"/>
                  </a:lnTo>
                  <a:lnTo>
                    <a:pt x="207" y="7443"/>
                  </a:lnTo>
                  <a:lnTo>
                    <a:pt x="118" y="7365"/>
                  </a:lnTo>
                  <a:lnTo>
                    <a:pt x="47" y="7317"/>
                  </a:lnTo>
                  <a:lnTo>
                    <a:pt x="20" y="7246"/>
                  </a:lnTo>
                  <a:lnTo>
                    <a:pt x="18" y="7154"/>
                  </a:lnTo>
                  <a:lnTo>
                    <a:pt x="0" y="707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27156808-4D78-C948-A704-B44DEE9C9F0A}"/>
                </a:ext>
              </a:extLst>
            </p:cNvPr>
            <p:cNvSpPr>
              <a:spLocks/>
            </p:cNvSpPr>
            <p:nvPr/>
          </p:nvSpPr>
          <p:spPr bwMode="auto">
            <a:xfrm rot="274759">
              <a:off x="3613" y="2894"/>
              <a:ext cx="57" cy="62"/>
            </a:xfrm>
            <a:custGeom>
              <a:avLst/>
              <a:gdLst>
                <a:gd name="T0" fmla="*/ 316 w 316"/>
                <a:gd name="T1" fmla="*/ 98 h 306"/>
                <a:gd name="T2" fmla="*/ 272 w 316"/>
                <a:gd name="T3" fmla="*/ 70 h 306"/>
                <a:gd name="T4" fmla="*/ 242 w 316"/>
                <a:gd name="T5" fmla="*/ 76 h 306"/>
                <a:gd name="T6" fmla="*/ 238 w 316"/>
                <a:gd name="T7" fmla="*/ 39 h 306"/>
                <a:gd name="T8" fmla="*/ 210 w 316"/>
                <a:gd name="T9" fmla="*/ 12 h 306"/>
                <a:gd name="T10" fmla="*/ 182 w 316"/>
                <a:gd name="T11" fmla="*/ 0 h 306"/>
                <a:gd name="T12" fmla="*/ 172 w 316"/>
                <a:gd name="T13" fmla="*/ 22 h 306"/>
                <a:gd name="T14" fmla="*/ 184 w 316"/>
                <a:gd name="T15" fmla="*/ 48 h 306"/>
                <a:gd name="T16" fmla="*/ 192 w 316"/>
                <a:gd name="T17" fmla="*/ 84 h 306"/>
                <a:gd name="T18" fmla="*/ 176 w 316"/>
                <a:gd name="T19" fmla="*/ 134 h 306"/>
                <a:gd name="T20" fmla="*/ 156 w 316"/>
                <a:gd name="T21" fmla="*/ 156 h 306"/>
                <a:gd name="T22" fmla="*/ 110 w 316"/>
                <a:gd name="T23" fmla="*/ 196 h 306"/>
                <a:gd name="T24" fmla="*/ 56 w 316"/>
                <a:gd name="T25" fmla="*/ 232 h 306"/>
                <a:gd name="T26" fmla="*/ 32 w 316"/>
                <a:gd name="T27" fmla="*/ 264 h 306"/>
                <a:gd name="T28" fmla="*/ 0 w 316"/>
                <a:gd name="T29" fmla="*/ 294 h 306"/>
                <a:gd name="T30" fmla="*/ 24 w 316"/>
                <a:gd name="T31" fmla="*/ 306 h 306"/>
                <a:gd name="T32" fmla="*/ 58 w 316"/>
                <a:gd name="T33" fmla="*/ 300 h 306"/>
                <a:gd name="T34" fmla="*/ 122 w 316"/>
                <a:gd name="T35" fmla="*/ 246 h 306"/>
                <a:gd name="T36" fmla="*/ 210 w 316"/>
                <a:gd name="T37" fmla="*/ 192 h 306"/>
                <a:gd name="T38" fmla="*/ 283 w 316"/>
                <a:gd name="T39" fmla="*/ 129 h 306"/>
                <a:gd name="T40" fmla="*/ 316 w 316"/>
                <a:gd name="T41" fmla="*/ 98 h 3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6"/>
                <a:gd name="T64" fmla="*/ 0 h 306"/>
                <a:gd name="T65" fmla="*/ 316 w 316"/>
                <a:gd name="T66" fmla="*/ 306 h 3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6" h="306">
                  <a:moveTo>
                    <a:pt x="316" y="98"/>
                  </a:moveTo>
                  <a:lnTo>
                    <a:pt x="272" y="70"/>
                  </a:lnTo>
                  <a:lnTo>
                    <a:pt x="242" y="76"/>
                  </a:lnTo>
                  <a:lnTo>
                    <a:pt x="238" y="39"/>
                  </a:lnTo>
                  <a:lnTo>
                    <a:pt x="210" y="12"/>
                  </a:lnTo>
                  <a:lnTo>
                    <a:pt x="182" y="0"/>
                  </a:lnTo>
                  <a:lnTo>
                    <a:pt x="172" y="22"/>
                  </a:lnTo>
                  <a:lnTo>
                    <a:pt x="184" y="48"/>
                  </a:lnTo>
                  <a:lnTo>
                    <a:pt x="192" y="84"/>
                  </a:lnTo>
                  <a:lnTo>
                    <a:pt x="176" y="134"/>
                  </a:lnTo>
                  <a:lnTo>
                    <a:pt x="156" y="156"/>
                  </a:lnTo>
                  <a:lnTo>
                    <a:pt x="110" y="196"/>
                  </a:lnTo>
                  <a:lnTo>
                    <a:pt x="56" y="232"/>
                  </a:lnTo>
                  <a:lnTo>
                    <a:pt x="32" y="264"/>
                  </a:lnTo>
                  <a:lnTo>
                    <a:pt x="0" y="294"/>
                  </a:lnTo>
                  <a:lnTo>
                    <a:pt x="24" y="306"/>
                  </a:lnTo>
                  <a:lnTo>
                    <a:pt x="58" y="300"/>
                  </a:lnTo>
                  <a:lnTo>
                    <a:pt x="122" y="246"/>
                  </a:lnTo>
                  <a:lnTo>
                    <a:pt x="210" y="192"/>
                  </a:lnTo>
                  <a:lnTo>
                    <a:pt x="283" y="129"/>
                  </a:lnTo>
                  <a:lnTo>
                    <a:pt x="316" y="9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D36CBA6D-3B25-184F-A46F-4C738687F05F}"/>
                </a:ext>
              </a:extLst>
            </p:cNvPr>
            <p:cNvSpPr>
              <a:spLocks/>
            </p:cNvSpPr>
            <p:nvPr/>
          </p:nvSpPr>
          <p:spPr bwMode="auto">
            <a:xfrm rot="274759">
              <a:off x="3554" y="2949"/>
              <a:ext cx="65" cy="60"/>
            </a:xfrm>
            <a:custGeom>
              <a:avLst/>
              <a:gdLst>
                <a:gd name="T0" fmla="*/ 326 w 362"/>
                <a:gd name="T1" fmla="*/ 11 h 299"/>
                <a:gd name="T2" fmla="*/ 362 w 362"/>
                <a:gd name="T3" fmla="*/ 9 h 299"/>
                <a:gd name="T4" fmla="*/ 285 w 362"/>
                <a:gd name="T5" fmla="*/ 69 h 299"/>
                <a:gd name="T6" fmla="*/ 246 w 362"/>
                <a:gd name="T7" fmla="*/ 80 h 299"/>
                <a:gd name="T8" fmla="*/ 215 w 362"/>
                <a:gd name="T9" fmla="*/ 110 h 299"/>
                <a:gd name="T10" fmla="*/ 170 w 362"/>
                <a:gd name="T11" fmla="*/ 153 h 299"/>
                <a:gd name="T12" fmla="*/ 113 w 362"/>
                <a:gd name="T13" fmla="*/ 209 h 299"/>
                <a:gd name="T14" fmla="*/ 96 w 362"/>
                <a:gd name="T15" fmla="*/ 240 h 299"/>
                <a:gd name="T16" fmla="*/ 57 w 362"/>
                <a:gd name="T17" fmla="*/ 264 h 299"/>
                <a:gd name="T18" fmla="*/ 6 w 362"/>
                <a:gd name="T19" fmla="*/ 299 h 299"/>
                <a:gd name="T20" fmla="*/ 0 w 362"/>
                <a:gd name="T21" fmla="*/ 278 h 299"/>
                <a:gd name="T22" fmla="*/ 43 w 362"/>
                <a:gd name="T23" fmla="*/ 245 h 299"/>
                <a:gd name="T24" fmla="*/ 111 w 362"/>
                <a:gd name="T25" fmla="*/ 171 h 299"/>
                <a:gd name="T26" fmla="*/ 140 w 362"/>
                <a:gd name="T27" fmla="*/ 134 h 299"/>
                <a:gd name="T28" fmla="*/ 191 w 362"/>
                <a:gd name="T29" fmla="*/ 105 h 299"/>
                <a:gd name="T30" fmla="*/ 224 w 362"/>
                <a:gd name="T31" fmla="*/ 63 h 299"/>
                <a:gd name="T32" fmla="*/ 305 w 362"/>
                <a:gd name="T33" fmla="*/ 0 h 299"/>
                <a:gd name="T34" fmla="*/ 326 w 362"/>
                <a:gd name="T35" fmla="*/ 11 h 2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2"/>
                <a:gd name="T55" fmla="*/ 0 h 299"/>
                <a:gd name="T56" fmla="*/ 362 w 362"/>
                <a:gd name="T57" fmla="*/ 299 h 2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2" h="299">
                  <a:moveTo>
                    <a:pt x="326" y="11"/>
                  </a:moveTo>
                  <a:lnTo>
                    <a:pt x="362" y="9"/>
                  </a:lnTo>
                  <a:lnTo>
                    <a:pt x="285" y="69"/>
                  </a:lnTo>
                  <a:lnTo>
                    <a:pt x="246" y="80"/>
                  </a:lnTo>
                  <a:lnTo>
                    <a:pt x="215" y="110"/>
                  </a:lnTo>
                  <a:lnTo>
                    <a:pt x="170" y="153"/>
                  </a:lnTo>
                  <a:lnTo>
                    <a:pt x="113" y="209"/>
                  </a:lnTo>
                  <a:lnTo>
                    <a:pt x="96" y="240"/>
                  </a:lnTo>
                  <a:lnTo>
                    <a:pt x="57" y="264"/>
                  </a:lnTo>
                  <a:lnTo>
                    <a:pt x="6" y="299"/>
                  </a:lnTo>
                  <a:lnTo>
                    <a:pt x="0" y="278"/>
                  </a:lnTo>
                  <a:lnTo>
                    <a:pt x="43" y="245"/>
                  </a:lnTo>
                  <a:lnTo>
                    <a:pt x="111" y="171"/>
                  </a:lnTo>
                  <a:lnTo>
                    <a:pt x="140" y="134"/>
                  </a:lnTo>
                  <a:lnTo>
                    <a:pt x="191" y="105"/>
                  </a:lnTo>
                  <a:lnTo>
                    <a:pt x="224" y="63"/>
                  </a:lnTo>
                  <a:lnTo>
                    <a:pt x="305" y="0"/>
                  </a:lnTo>
                  <a:lnTo>
                    <a:pt x="326" y="1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DF194C-C116-4DB5-BDFD-9E1943A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006" y="97781"/>
            <a:ext cx="7216942" cy="689675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Million Uninsured Texans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A555C1-F03B-9546-B001-D7C9E37E3879}"/>
              </a:ext>
            </a:extLst>
          </p:cNvPr>
          <p:cNvGrpSpPr/>
          <p:nvPr/>
        </p:nvGrpSpPr>
        <p:grpSpPr>
          <a:xfrm>
            <a:off x="3192864" y="5283067"/>
            <a:ext cx="2423160" cy="1226081"/>
            <a:chOff x="3192972" y="4851662"/>
            <a:chExt cx="2001253" cy="17365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10C10-ED8B-9C4D-B954-FF5881B9042E}"/>
                </a:ext>
              </a:extLst>
            </p:cNvPr>
            <p:cNvSpPr/>
            <p:nvPr/>
          </p:nvSpPr>
          <p:spPr>
            <a:xfrm>
              <a:off x="3256550" y="4851662"/>
              <a:ext cx="1852863" cy="1736595"/>
            </a:xfrm>
            <a:prstGeom prst="rect">
              <a:avLst/>
            </a:prstGeom>
            <a:scene3d>
              <a:camera prst="obliqueTopRight"/>
              <a:lightRig rig="threePt" dir="t"/>
            </a:scene3d>
            <a:sp3d extrusionH="1016000" contourW="12700">
              <a:bevelT/>
              <a:contourClr>
                <a:schemeClr val="accent5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157D89-37D4-F14D-B5B6-561F42FB84CF}"/>
                </a:ext>
              </a:extLst>
            </p:cNvPr>
            <p:cNvSpPr txBox="1"/>
            <p:nvPr/>
          </p:nvSpPr>
          <p:spPr>
            <a:xfrm>
              <a:off x="3192972" y="5296439"/>
              <a:ext cx="2001253" cy="9853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700K undocumented working immigrants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B69E4D-838A-6647-A721-5ED9BB7277C6}"/>
              </a:ext>
            </a:extLst>
          </p:cNvPr>
          <p:cNvGrpSpPr/>
          <p:nvPr/>
        </p:nvGrpSpPr>
        <p:grpSpPr>
          <a:xfrm>
            <a:off x="3059433" y="4501296"/>
            <a:ext cx="2690022" cy="778996"/>
            <a:chOff x="410682" y="4722869"/>
            <a:chExt cx="2220682" cy="17365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1CC77A-DB73-2A45-8AE7-D70516775D9E}"/>
                </a:ext>
              </a:extLst>
            </p:cNvPr>
            <p:cNvSpPr/>
            <p:nvPr/>
          </p:nvSpPr>
          <p:spPr>
            <a:xfrm>
              <a:off x="579019" y="4722869"/>
              <a:ext cx="1852863" cy="1736595"/>
            </a:xfrm>
            <a:prstGeom prst="rect">
              <a:avLst/>
            </a:prstGeom>
            <a:scene3d>
              <a:camera prst="obliqueTopRight"/>
              <a:lightRig rig="threePt" dir="t"/>
            </a:scene3d>
            <a:sp3d extrusionH="1016000" contourW="12700">
              <a:bevelT/>
              <a:contourClr>
                <a:schemeClr val="accent5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1B4754-6EC1-7A43-9F94-3E2BFB97A159}"/>
                </a:ext>
              </a:extLst>
            </p:cNvPr>
            <p:cNvSpPr txBox="1"/>
            <p:nvPr/>
          </p:nvSpPr>
          <p:spPr>
            <a:xfrm>
              <a:off x="410682" y="5047621"/>
              <a:ext cx="2220682" cy="1166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300K are Currently Eligible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NOT enrolled in Medicaid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E054915-34FB-DE48-AACD-3571109E8FC7}"/>
              </a:ext>
            </a:extLst>
          </p:cNvPr>
          <p:cNvSpPr/>
          <p:nvPr/>
        </p:nvSpPr>
        <p:spPr>
          <a:xfrm>
            <a:off x="0" y="6466628"/>
            <a:ext cx="9144000" cy="391372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2F5E164-C6E4-D248-9EEA-B307E0CFB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45613"/>
            <a:ext cx="1304950" cy="56430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D41BF83-7E5D-7040-A42A-1EE8516EFDEC}"/>
              </a:ext>
            </a:extLst>
          </p:cNvPr>
          <p:cNvGrpSpPr/>
          <p:nvPr/>
        </p:nvGrpSpPr>
        <p:grpSpPr>
          <a:xfrm>
            <a:off x="3166745" y="2586068"/>
            <a:ext cx="2377440" cy="1928332"/>
            <a:chOff x="504823" y="1463676"/>
            <a:chExt cx="1963131" cy="17365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EAD1B7-C74E-5C41-9BB1-EB4695870972}"/>
                </a:ext>
              </a:extLst>
            </p:cNvPr>
            <p:cNvSpPr/>
            <p:nvPr/>
          </p:nvSpPr>
          <p:spPr>
            <a:xfrm>
              <a:off x="579019" y="1463676"/>
              <a:ext cx="1852863" cy="1736595"/>
            </a:xfrm>
            <a:prstGeom prst="rect">
              <a:avLst/>
            </a:prstGeom>
            <a:scene3d>
              <a:camera prst="obliqueTopRight"/>
              <a:lightRig rig="threePt" dir="t"/>
            </a:scene3d>
            <a:sp3d extrusionH="1016000" contourW="12700">
              <a:bevelT/>
              <a:contourClr>
                <a:schemeClr val="accent5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493E24-73C9-8E49-B00C-598928DD2A8C}"/>
                </a:ext>
              </a:extLst>
            </p:cNvPr>
            <p:cNvSpPr txBox="1"/>
            <p:nvPr/>
          </p:nvSpPr>
          <p:spPr>
            <a:xfrm>
              <a:off x="504823" y="1674620"/>
              <a:ext cx="1963131" cy="13581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300" dirty="0">
                  <a:solidFill>
                    <a:schemeClr val="bg1"/>
                  </a:solidFill>
                  <a:latin typeface="+mj-lt"/>
                </a:rPr>
                <a:t>1.3 Million Adults </a:t>
              </a:r>
            </a:p>
            <a:p>
              <a:pPr algn="ctr"/>
              <a:r>
                <a:rPr lang="en-US" sz="2300" dirty="0">
                  <a:solidFill>
                    <a:schemeClr val="bg1"/>
                  </a:solidFill>
                  <a:latin typeface="+mj-lt"/>
                </a:rPr>
                <a:t>could be covered under a Medicaid expansion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59A733-1009-3A4D-B9D6-DA89F7D76B61}"/>
              </a:ext>
            </a:extLst>
          </p:cNvPr>
          <p:cNvGrpSpPr/>
          <p:nvPr/>
        </p:nvGrpSpPr>
        <p:grpSpPr>
          <a:xfrm>
            <a:off x="5479190" y="1539645"/>
            <a:ext cx="2244465" cy="4960084"/>
            <a:chOff x="4306053" y="1532484"/>
            <a:chExt cx="3112168" cy="49877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05F9D9-FD94-4D25-AE2B-97FFCBFE7FF3}"/>
                </a:ext>
              </a:extLst>
            </p:cNvPr>
            <p:cNvSpPr/>
            <p:nvPr/>
          </p:nvSpPr>
          <p:spPr>
            <a:xfrm>
              <a:off x="4306053" y="1532484"/>
              <a:ext cx="3112168" cy="4987737"/>
            </a:xfrm>
            <a:prstGeom prst="rect">
              <a:avLst/>
            </a:prstGeom>
            <a:solidFill>
              <a:srgbClr val="D10001"/>
            </a:solidFill>
            <a:ln>
              <a:noFill/>
            </a:ln>
            <a:scene3d>
              <a:camera prst="obliqueTopRight"/>
              <a:lightRig rig="threePt" dir="t"/>
            </a:scene3d>
            <a:sp3d extrusionH="1016000" contourW="12700">
              <a:bevelT/>
              <a:contourClr>
                <a:srgbClr val="D1000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DE7DF0-99DA-4B25-B6F0-4920F8006343}"/>
                </a:ext>
              </a:extLst>
            </p:cNvPr>
            <p:cNvSpPr txBox="1"/>
            <p:nvPr/>
          </p:nvSpPr>
          <p:spPr>
            <a:xfrm>
              <a:off x="4446607" y="2122082"/>
              <a:ext cx="2745421" cy="380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2.7 Million low-wage Texans and their families</a:t>
              </a:r>
            </a:p>
            <a:p>
              <a:pPr algn="ctr"/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NOT offered or NOT eligible for employer insurance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0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477" y="1438293"/>
            <a:ext cx="1609243" cy="161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07D8AF-70AB-8440-BFAD-F2D333A95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"/>
            <a:ext cx="1304950" cy="56430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FB18D3-4084-144F-9295-A9FE92576428}"/>
              </a:ext>
            </a:extLst>
          </p:cNvPr>
          <p:cNvCxnSpPr>
            <a:cxnSpLocks/>
          </p:cNvCxnSpPr>
          <p:nvPr/>
        </p:nvCxnSpPr>
        <p:spPr>
          <a:xfrm flipV="1">
            <a:off x="7901784" y="4834870"/>
            <a:ext cx="475785" cy="4378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A935445-2E02-6546-84DA-D2713C555558}"/>
              </a:ext>
            </a:extLst>
          </p:cNvPr>
          <p:cNvSpPr/>
          <p:nvPr/>
        </p:nvSpPr>
        <p:spPr>
          <a:xfrm>
            <a:off x="0" y="6483637"/>
            <a:ext cx="9144000" cy="391372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53169" y="6510046"/>
            <a:ext cx="8810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Commonwealth Fund 2019 State Rankings on Health System Performance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508" y="707251"/>
            <a:ext cx="6836143" cy="11960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Insurance Matters</a:t>
            </a:r>
            <a:br>
              <a:rPr lang="en-US" sz="2400" b="1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Outcomes by State</a:t>
            </a:r>
            <a:br>
              <a:rPr lang="en-US" sz="200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00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00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in TX say it’s OK to have 5 million uninsured. </a:t>
            </a:r>
            <a:br>
              <a:rPr lang="en-US" sz="200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00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i="1" dirty="0">
              <a:solidFill>
                <a:srgbClr val="1674A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981946-D634-8C45-B532-50D01DE5343C}"/>
              </a:ext>
            </a:extLst>
          </p:cNvPr>
          <p:cNvSpPr txBox="1"/>
          <p:nvPr/>
        </p:nvSpPr>
        <p:spPr>
          <a:xfrm>
            <a:off x="1581692" y="6192023"/>
            <a:ext cx="740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States are arranged in rank order from left (best) to right (worst), based on their overall 2019 State Scorecard rank.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7F0CAB-DCB7-9345-8719-B89A7570CAA2}"/>
              </a:ext>
            </a:extLst>
          </p:cNvPr>
          <p:cNvSpPr/>
          <p:nvPr/>
        </p:nvSpPr>
        <p:spPr>
          <a:xfrm>
            <a:off x="8451326" y="4531965"/>
            <a:ext cx="234300" cy="2343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636E7-B6B2-9145-895C-0D0FB66E0F2A}"/>
              </a:ext>
            </a:extLst>
          </p:cNvPr>
          <p:cNvSpPr txBox="1"/>
          <p:nvPr/>
        </p:nvSpPr>
        <p:spPr>
          <a:xfrm>
            <a:off x="-32269" y="5837275"/>
            <a:ext cx="133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Worse performance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835F6F-2EFE-ED4E-A1D0-6C0BB685BEED}"/>
              </a:ext>
            </a:extLst>
          </p:cNvPr>
          <p:cNvSpPr txBox="1"/>
          <p:nvPr/>
        </p:nvSpPr>
        <p:spPr>
          <a:xfrm>
            <a:off x="38606" y="596003"/>
            <a:ext cx="133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EB3B4"/>
                </a:solidFill>
              </a:rPr>
              <a:t>Better performance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ABD455-58B1-414F-9530-44DD12B054AC}"/>
              </a:ext>
            </a:extLst>
          </p:cNvPr>
          <p:cNvSpPr txBox="1"/>
          <p:nvPr/>
        </p:nvSpPr>
        <p:spPr>
          <a:xfrm>
            <a:off x="7848801" y="3236377"/>
            <a:ext cx="1631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U.S. AVERAGE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7A9407-A89F-6149-9EE7-8B75AEFF5A8F}"/>
              </a:ext>
            </a:extLst>
          </p:cNvPr>
          <p:cNvCxnSpPr/>
          <p:nvPr/>
        </p:nvCxnSpPr>
        <p:spPr>
          <a:xfrm>
            <a:off x="474562" y="3544154"/>
            <a:ext cx="848880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A2A11D-FF0C-9E41-8708-AF102BA86AF4}"/>
              </a:ext>
            </a:extLst>
          </p:cNvPr>
          <p:cNvGrpSpPr/>
          <p:nvPr/>
        </p:nvGrpSpPr>
        <p:grpSpPr>
          <a:xfrm>
            <a:off x="109536" y="1167721"/>
            <a:ext cx="254000" cy="4669554"/>
            <a:chOff x="109536" y="1319073"/>
            <a:chExt cx="254000" cy="4518201"/>
          </a:xfrm>
          <a:gradFill>
            <a:gsLst>
              <a:gs pos="0">
                <a:srgbClr val="4EB3B4"/>
              </a:gs>
              <a:gs pos="95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00F9BF-79F0-324E-9179-12A1F867A40D}"/>
                </a:ext>
              </a:extLst>
            </p:cNvPr>
            <p:cNvSpPr/>
            <p:nvPr/>
          </p:nvSpPr>
          <p:spPr>
            <a:xfrm>
              <a:off x="190498" y="1577221"/>
              <a:ext cx="92075" cy="398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6480081A-C9F1-D343-92D1-A8A90F3079A7}"/>
                </a:ext>
              </a:extLst>
            </p:cNvPr>
            <p:cNvSpPr/>
            <p:nvPr/>
          </p:nvSpPr>
          <p:spPr>
            <a:xfrm>
              <a:off x="109536" y="1319073"/>
              <a:ext cx="254000" cy="276819"/>
            </a:xfrm>
            <a:custGeom>
              <a:avLst/>
              <a:gdLst>
                <a:gd name="connsiteX0" fmla="*/ 0 w 228600"/>
                <a:gd name="connsiteY0" fmla="*/ 270469 h 270469"/>
                <a:gd name="connsiteX1" fmla="*/ 114300 w 228600"/>
                <a:gd name="connsiteY1" fmla="*/ 0 h 270469"/>
                <a:gd name="connsiteX2" fmla="*/ 228600 w 228600"/>
                <a:gd name="connsiteY2" fmla="*/ 270469 h 270469"/>
                <a:gd name="connsiteX3" fmla="*/ 0 w 228600"/>
                <a:gd name="connsiteY3" fmla="*/ 270469 h 270469"/>
                <a:gd name="connsiteX0" fmla="*/ 0 w 241300"/>
                <a:gd name="connsiteY0" fmla="*/ 270469 h 273644"/>
                <a:gd name="connsiteX1" fmla="*/ 114300 w 241300"/>
                <a:gd name="connsiteY1" fmla="*/ 0 h 273644"/>
                <a:gd name="connsiteX2" fmla="*/ 241300 w 241300"/>
                <a:gd name="connsiteY2" fmla="*/ 273644 h 273644"/>
                <a:gd name="connsiteX3" fmla="*/ 0 w 241300"/>
                <a:gd name="connsiteY3" fmla="*/ 270469 h 273644"/>
                <a:gd name="connsiteX0" fmla="*/ 0 w 250825"/>
                <a:gd name="connsiteY0" fmla="*/ 270469 h 273644"/>
                <a:gd name="connsiteX1" fmla="*/ 123825 w 250825"/>
                <a:gd name="connsiteY1" fmla="*/ 0 h 273644"/>
                <a:gd name="connsiteX2" fmla="*/ 250825 w 250825"/>
                <a:gd name="connsiteY2" fmla="*/ 273644 h 273644"/>
                <a:gd name="connsiteX3" fmla="*/ 0 w 250825"/>
                <a:gd name="connsiteY3" fmla="*/ 270469 h 273644"/>
                <a:gd name="connsiteX0" fmla="*/ 0 w 254000"/>
                <a:gd name="connsiteY0" fmla="*/ 276819 h 276819"/>
                <a:gd name="connsiteX1" fmla="*/ 127000 w 254000"/>
                <a:gd name="connsiteY1" fmla="*/ 0 h 276819"/>
                <a:gd name="connsiteX2" fmla="*/ 254000 w 254000"/>
                <a:gd name="connsiteY2" fmla="*/ 273644 h 276819"/>
                <a:gd name="connsiteX3" fmla="*/ 0 w 254000"/>
                <a:gd name="connsiteY3" fmla="*/ 276819 h 276819"/>
                <a:gd name="connsiteX0" fmla="*/ 0 w 254000"/>
                <a:gd name="connsiteY0" fmla="*/ 276819 h 276819"/>
                <a:gd name="connsiteX1" fmla="*/ 127000 w 254000"/>
                <a:gd name="connsiteY1" fmla="*/ 0 h 276819"/>
                <a:gd name="connsiteX2" fmla="*/ 254000 w 254000"/>
                <a:gd name="connsiteY2" fmla="*/ 273644 h 276819"/>
                <a:gd name="connsiteX3" fmla="*/ 0 w 254000"/>
                <a:gd name="connsiteY3" fmla="*/ 276819 h 27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276819">
                  <a:moveTo>
                    <a:pt x="0" y="276819"/>
                  </a:moveTo>
                  <a:lnTo>
                    <a:pt x="127000" y="0"/>
                  </a:lnTo>
                  <a:lnTo>
                    <a:pt x="254000" y="273644"/>
                  </a:lnTo>
                  <a:lnTo>
                    <a:pt x="0" y="2768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iangle 16">
              <a:extLst>
                <a:ext uri="{FF2B5EF4-FFF2-40B4-BE49-F238E27FC236}">
                  <a16:creationId xmlns:a16="http://schemas.microsoft.com/office/drawing/2014/main" id="{A8332AD8-B9B2-9548-AE6F-F3E8B6D97854}"/>
                </a:ext>
              </a:extLst>
            </p:cNvPr>
            <p:cNvSpPr/>
            <p:nvPr/>
          </p:nvSpPr>
          <p:spPr>
            <a:xfrm rot="10800000">
              <a:off x="109536" y="5560455"/>
              <a:ext cx="254000" cy="276819"/>
            </a:xfrm>
            <a:custGeom>
              <a:avLst/>
              <a:gdLst>
                <a:gd name="connsiteX0" fmla="*/ 0 w 228600"/>
                <a:gd name="connsiteY0" fmla="*/ 270469 h 270469"/>
                <a:gd name="connsiteX1" fmla="*/ 114300 w 228600"/>
                <a:gd name="connsiteY1" fmla="*/ 0 h 270469"/>
                <a:gd name="connsiteX2" fmla="*/ 228600 w 228600"/>
                <a:gd name="connsiteY2" fmla="*/ 270469 h 270469"/>
                <a:gd name="connsiteX3" fmla="*/ 0 w 228600"/>
                <a:gd name="connsiteY3" fmla="*/ 270469 h 270469"/>
                <a:gd name="connsiteX0" fmla="*/ 0 w 241300"/>
                <a:gd name="connsiteY0" fmla="*/ 270469 h 273644"/>
                <a:gd name="connsiteX1" fmla="*/ 114300 w 241300"/>
                <a:gd name="connsiteY1" fmla="*/ 0 h 273644"/>
                <a:gd name="connsiteX2" fmla="*/ 241300 w 241300"/>
                <a:gd name="connsiteY2" fmla="*/ 273644 h 273644"/>
                <a:gd name="connsiteX3" fmla="*/ 0 w 241300"/>
                <a:gd name="connsiteY3" fmla="*/ 270469 h 273644"/>
                <a:gd name="connsiteX0" fmla="*/ 0 w 250825"/>
                <a:gd name="connsiteY0" fmla="*/ 270469 h 273644"/>
                <a:gd name="connsiteX1" fmla="*/ 123825 w 250825"/>
                <a:gd name="connsiteY1" fmla="*/ 0 h 273644"/>
                <a:gd name="connsiteX2" fmla="*/ 250825 w 250825"/>
                <a:gd name="connsiteY2" fmla="*/ 273644 h 273644"/>
                <a:gd name="connsiteX3" fmla="*/ 0 w 250825"/>
                <a:gd name="connsiteY3" fmla="*/ 270469 h 273644"/>
                <a:gd name="connsiteX0" fmla="*/ 0 w 254000"/>
                <a:gd name="connsiteY0" fmla="*/ 276819 h 276819"/>
                <a:gd name="connsiteX1" fmla="*/ 127000 w 254000"/>
                <a:gd name="connsiteY1" fmla="*/ 0 h 276819"/>
                <a:gd name="connsiteX2" fmla="*/ 254000 w 254000"/>
                <a:gd name="connsiteY2" fmla="*/ 273644 h 276819"/>
                <a:gd name="connsiteX3" fmla="*/ 0 w 254000"/>
                <a:gd name="connsiteY3" fmla="*/ 276819 h 276819"/>
                <a:gd name="connsiteX0" fmla="*/ 0 w 254000"/>
                <a:gd name="connsiteY0" fmla="*/ 276819 h 276819"/>
                <a:gd name="connsiteX1" fmla="*/ 127000 w 254000"/>
                <a:gd name="connsiteY1" fmla="*/ 0 h 276819"/>
                <a:gd name="connsiteX2" fmla="*/ 254000 w 254000"/>
                <a:gd name="connsiteY2" fmla="*/ 273644 h 276819"/>
                <a:gd name="connsiteX3" fmla="*/ 0 w 254000"/>
                <a:gd name="connsiteY3" fmla="*/ 276819 h 27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276819">
                  <a:moveTo>
                    <a:pt x="0" y="276819"/>
                  </a:moveTo>
                  <a:lnTo>
                    <a:pt x="127000" y="0"/>
                  </a:lnTo>
                  <a:lnTo>
                    <a:pt x="254000" y="273644"/>
                  </a:lnTo>
                  <a:lnTo>
                    <a:pt x="0" y="2768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0D4ADA6-97B5-F74E-B9EE-4DEA7859FC04}"/>
              </a:ext>
            </a:extLst>
          </p:cNvPr>
          <p:cNvGrpSpPr>
            <a:grpSpLocks noChangeAspect="1"/>
          </p:cNvGrpSpPr>
          <p:nvPr/>
        </p:nvGrpSpPr>
        <p:grpSpPr>
          <a:xfrm>
            <a:off x="2320617" y="2128004"/>
            <a:ext cx="6172178" cy="3750426"/>
            <a:chOff x="3697858" y="2272532"/>
            <a:chExt cx="5286807" cy="2895681"/>
          </a:xfrm>
          <a:noFill/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EB8EC33-2ADA-46FC-949A-A1690264EDE8}"/>
                </a:ext>
              </a:extLst>
            </p:cNvPr>
            <p:cNvSpPr txBox="1"/>
            <p:nvPr/>
          </p:nvSpPr>
          <p:spPr>
            <a:xfrm>
              <a:off x="3697858" y="4576985"/>
              <a:ext cx="4771835" cy="5912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Texas is 48</a:t>
              </a:r>
              <a:r>
                <a:rPr lang="en-US" sz="2000" b="1" baseline="300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</a:t>
              </a:r>
              <a:r>
                <a:rPr lang="en-US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in composite of 47 indicators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6F60BC-2600-46D0-99ED-1494D9029B8B}"/>
                </a:ext>
              </a:extLst>
            </p:cNvPr>
            <p:cNvSpPr txBox="1"/>
            <p:nvPr/>
          </p:nvSpPr>
          <p:spPr>
            <a:xfrm>
              <a:off x="5157045" y="2272532"/>
              <a:ext cx="3827620" cy="4990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Strong correlation between outcomes and insured rates</a:t>
              </a: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135E88ED-C4DC-094C-881A-97663374F3EC}"/>
              </a:ext>
            </a:extLst>
          </p:cNvPr>
          <p:cNvSpPr/>
          <p:nvPr/>
        </p:nvSpPr>
        <p:spPr>
          <a:xfrm>
            <a:off x="451851" y="1335732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23A9DCE-2B6A-5743-8A70-E453A1FB2C05}"/>
              </a:ext>
            </a:extLst>
          </p:cNvPr>
          <p:cNvSpPr/>
          <p:nvPr/>
        </p:nvSpPr>
        <p:spPr>
          <a:xfrm>
            <a:off x="634228" y="2018440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CBC2FD-C3F2-9141-91BD-D1A0F52E615E}"/>
              </a:ext>
            </a:extLst>
          </p:cNvPr>
          <p:cNvSpPr/>
          <p:nvPr/>
        </p:nvSpPr>
        <p:spPr>
          <a:xfrm>
            <a:off x="789670" y="2074659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FBF9564-ADFA-BD49-8502-ED8F46C9181A}"/>
              </a:ext>
            </a:extLst>
          </p:cNvPr>
          <p:cNvSpPr/>
          <p:nvPr/>
        </p:nvSpPr>
        <p:spPr>
          <a:xfrm>
            <a:off x="969925" y="2302870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40FF426-B9AC-6049-9A72-E28F480CD733}"/>
              </a:ext>
            </a:extLst>
          </p:cNvPr>
          <p:cNvSpPr/>
          <p:nvPr/>
        </p:nvSpPr>
        <p:spPr>
          <a:xfrm>
            <a:off x="1130106" y="2334652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DE7C479-D09E-0C4A-9828-A896F2886B2E}"/>
              </a:ext>
            </a:extLst>
          </p:cNvPr>
          <p:cNvSpPr/>
          <p:nvPr/>
        </p:nvSpPr>
        <p:spPr>
          <a:xfrm>
            <a:off x="1301113" y="2351626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52713AC-BB82-1044-A14E-F005E97242A8}"/>
              </a:ext>
            </a:extLst>
          </p:cNvPr>
          <p:cNvSpPr/>
          <p:nvPr/>
        </p:nvSpPr>
        <p:spPr>
          <a:xfrm>
            <a:off x="1465039" y="2395285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6478584-28D1-9949-AEFF-6B8942EC4FCE}"/>
              </a:ext>
            </a:extLst>
          </p:cNvPr>
          <p:cNvSpPr/>
          <p:nvPr/>
        </p:nvSpPr>
        <p:spPr>
          <a:xfrm>
            <a:off x="1788053" y="2544238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9D3B44C-D72F-DB47-A43B-B6F596FFBA5F}"/>
              </a:ext>
            </a:extLst>
          </p:cNvPr>
          <p:cNvSpPr/>
          <p:nvPr/>
        </p:nvSpPr>
        <p:spPr>
          <a:xfrm>
            <a:off x="1626630" y="2431785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08CF272-5993-AA4D-B4C5-9F7530D59AC5}"/>
              </a:ext>
            </a:extLst>
          </p:cNvPr>
          <p:cNvSpPr/>
          <p:nvPr/>
        </p:nvSpPr>
        <p:spPr>
          <a:xfrm>
            <a:off x="1957188" y="2575119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6F493C8-220C-5243-944A-3E81A87BBD42}"/>
              </a:ext>
            </a:extLst>
          </p:cNvPr>
          <p:cNvSpPr/>
          <p:nvPr/>
        </p:nvSpPr>
        <p:spPr>
          <a:xfrm>
            <a:off x="2119266" y="2620628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2612D3A-E353-2744-AC53-26C0B1D17237}"/>
              </a:ext>
            </a:extLst>
          </p:cNvPr>
          <p:cNvSpPr/>
          <p:nvPr/>
        </p:nvSpPr>
        <p:spPr>
          <a:xfrm>
            <a:off x="2303289" y="2731424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D18677C-6887-3D45-BBE7-85323A61C0CD}"/>
              </a:ext>
            </a:extLst>
          </p:cNvPr>
          <p:cNvSpPr/>
          <p:nvPr/>
        </p:nvSpPr>
        <p:spPr>
          <a:xfrm>
            <a:off x="2463155" y="2728640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03EEC72-33A7-BB43-BDDE-1AFE6BEDFBA1}"/>
              </a:ext>
            </a:extLst>
          </p:cNvPr>
          <p:cNvSpPr/>
          <p:nvPr/>
        </p:nvSpPr>
        <p:spPr>
          <a:xfrm>
            <a:off x="2627466" y="2759521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0E3670F-D73B-8242-965D-FDBB0635603D}"/>
              </a:ext>
            </a:extLst>
          </p:cNvPr>
          <p:cNvSpPr/>
          <p:nvPr/>
        </p:nvSpPr>
        <p:spPr>
          <a:xfrm>
            <a:off x="2795464" y="2758289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C76BC3E-007F-6245-A598-014DEE7AC62D}"/>
              </a:ext>
            </a:extLst>
          </p:cNvPr>
          <p:cNvSpPr/>
          <p:nvPr/>
        </p:nvSpPr>
        <p:spPr>
          <a:xfrm>
            <a:off x="2975354" y="2852445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C86A3A5-9507-204F-B540-571A58D99593}"/>
              </a:ext>
            </a:extLst>
          </p:cNvPr>
          <p:cNvSpPr/>
          <p:nvPr/>
        </p:nvSpPr>
        <p:spPr>
          <a:xfrm>
            <a:off x="3127773" y="2912155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FE50D89-DDFA-784E-A009-E11B6A190805}"/>
              </a:ext>
            </a:extLst>
          </p:cNvPr>
          <p:cNvSpPr/>
          <p:nvPr/>
        </p:nvSpPr>
        <p:spPr>
          <a:xfrm>
            <a:off x="3286590" y="2969720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FB287DE-67D0-6F4B-B809-199E26F2F7DB}"/>
              </a:ext>
            </a:extLst>
          </p:cNvPr>
          <p:cNvSpPr/>
          <p:nvPr/>
        </p:nvSpPr>
        <p:spPr>
          <a:xfrm>
            <a:off x="3458207" y="2962201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BA45D16-C566-F74E-A4C8-CB97CA14FED3}"/>
              </a:ext>
            </a:extLst>
          </p:cNvPr>
          <p:cNvSpPr/>
          <p:nvPr/>
        </p:nvSpPr>
        <p:spPr>
          <a:xfrm>
            <a:off x="3631762" y="2988610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90CAE9A-AC44-F247-8FFA-2F0CD4976B3E}"/>
              </a:ext>
            </a:extLst>
          </p:cNvPr>
          <p:cNvSpPr/>
          <p:nvPr/>
        </p:nvSpPr>
        <p:spPr>
          <a:xfrm>
            <a:off x="3807799" y="3097247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946796D-4729-6B45-AD9E-B04908521F5C}"/>
              </a:ext>
            </a:extLst>
          </p:cNvPr>
          <p:cNvSpPr/>
          <p:nvPr/>
        </p:nvSpPr>
        <p:spPr>
          <a:xfrm>
            <a:off x="3969737" y="3122998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0176E3C-BE0A-BF46-9B3A-79802D7B3EDA}"/>
              </a:ext>
            </a:extLst>
          </p:cNvPr>
          <p:cNvSpPr/>
          <p:nvPr/>
        </p:nvSpPr>
        <p:spPr>
          <a:xfrm>
            <a:off x="4129826" y="3151809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18FFB12-F760-4341-9CEC-EFAD892A2B5B}"/>
              </a:ext>
            </a:extLst>
          </p:cNvPr>
          <p:cNvSpPr/>
          <p:nvPr/>
        </p:nvSpPr>
        <p:spPr>
          <a:xfrm>
            <a:off x="4292972" y="3147989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8797F3A-F22A-4749-AFD8-A3B34B2CA888}"/>
              </a:ext>
            </a:extLst>
          </p:cNvPr>
          <p:cNvSpPr/>
          <p:nvPr/>
        </p:nvSpPr>
        <p:spPr>
          <a:xfrm>
            <a:off x="4474984" y="3181814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5420AD8-ED92-FB40-AC3A-AB77A191D44F}"/>
              </a:ext>
            </a:extLst>
          </p:cNvPr>
          <p:cNvSpPr/>
          <p:nvPr/>
        </p:nvSpPr>
        <p:spPr>
          <a:xfrm>
            <a:off x="4638130" y="3233660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0D48A48-F522-1846-BA06-7B70A9B3C837}"/>
              </a:ext>
            </a:extLst>
          </p:cNvPr>
          <p:cNvSpPr/>
          <p:nvPr/>
        </p:nvSpPr>
        <p:spPr>
          <a:xfrm>
            <a:off x="4801166" y="3246864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55EF939-AAA9-B841-A681-AEDDCD20C8F1}"/>
              </a:ext>
            </a:extLst>
          </p:cNvPr>
          <p:cNvSpPr/>
          <p:nvPr/>
        </p:nvSpPr>
        <p:spPr>
          <a:xfrm>
            <a:off x="4974021" y="3359317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B88CB39-7FC4-0944-BE1E-B1C518CF2A90}"/>
              </a:ext>
            </a:extLst>
          </p:cNvPr>
          <p:cNvSpPr/>
          <p:nvPr/>
        </p:nvSpPr>
        <p:spPr>
          <a:xfrm>
            <a:off x="5133882" y="3469075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1371582-1924-4648-A5BE-DA84C28EEE5E}"/>
              </a:ext>
            </a:extLst>
          </p:cNvPr>
          <p:cNvSpPr/>
          <p:nvPr/>
        </p:nvSpPr>
        <p:spPr>
          <a:xfrm>
            <a:off x="5301901" y="3525088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86041EA-7E81-5E4B-98CA-36B82DC89904}"/>
              </a:ext>
            </a:extLst>
          </p:cNvPr>
          <p:cNvSpPr/>
          <p:nvPr/>
        </p:nvSpPr>
        <p:spPr>
          <a:xfrm>
            <a:off x="5462013" y="3525087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4E126B6-E3C6-CD47-AC4D-6DDDFC31950B}"/>
              </a:ext>
            </a:extLst>
          </p:cNvPr>
          <p:cNvSpPr/>
          <p:nvPr/>
        </p:nvSpPr>
        <p:spPr>
          <a:xfrm>
            <a:off x="5636898" y="3550780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5641728-1F0D-FC4F-8B79-492E56FC1583}"/>
              </a:ext>
            </a:extLst>
          </p:cNvPr>
          <p:cNvSpPr/>
          <p:nvPr/>
        </p:nvSpPr>
        <p:spPr>
          <a:xfrm>
            <a:off x="5809361" y="3719971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324CB76-4AB3-074D-AE33-A7497A076ED2}"/>
              </a:ext>
            </a:extLst>
          </p:cNvPr>
          <p:cNvSpPr/>
          <p:nvPr/>
        </p:nvSpPr>
        <p:spPr>
          <a:xfrm>
            <a:off x="5973274" y="3757827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8BA2C35-4E75-B34E-9D82-39CA338F4E75}"/>
              </a:ext>
            </a:extLst>
          </p:cNvPr>
          <p:cNvSpPr/>
          <p:nvPr/>
        </p:nvSpPr>
        <p:spPr>
          <a:xfrm>
            <a:off x="6137187" y="3827035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4012E7D-2207-634C-B3B1-46DBCE90BB74}"/>
              </a:ext>
            </a:extLst>
          </p:cNvPr>
          <p:cNvSpPr/>
          <p:nvPr/>
        </p:nvSpPr>
        <p:spPr>
          <a:xfrm>
            <a:off x="6301618" y="3845996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255C3E7-6C67-3B4E-98BC-C80E17E8C3D9}"/>
              </a:ext>
            </a:extLst>
          </p:cNvPr>
          <p:cNvSpPr/>
          <p:nvPr/>
        </p:nvSpPr>
        <p:spPr>
          <a:xfrm>
            <a:off x="6481528" y="4033410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65B7EC0-7E1D-4546-B4F9-DB1288FD9758}"/>
              </a:ext>
            </a:extLst>
          </p:cNvPr>
          <p:cNvSpPr/>
          <p:nvPr/>
        </p:nvSpPr>
        <p:spPr>
          <a:xfrm>
            <a:off x="6654811" y="4051165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C9050834-DCB8-B34B-A79E-00240468F645}"/>
              </a:ext>
            </a:extLst>
          </p:cNvPr>
          <p:cNvSpPr/>
          <p:nvPr/>
        </p:nvSpPr>
        <p:spPr>
          <a:xfrm>
            <a:off x="6807016" y="4051165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863ED51-8156-BB4C-AD8F-64BF1329C0C1}"/>
              </a:ext>
            </a:extLst>
          </p:cNvPr>
          <p:cNvSpPr/>
          <p:nvPr/>
        </p:nvSpPr>
        <p:spPr>
          <a:xfrm>
            <a:off x="6983280" y="4137809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6EE08D15-2EB9-254B-810F-57D6EC4D790E}"/>
              </a:ext>
            </a:extLst>
          </p:cNvPr>
          <p:cNvSpPr/>
          <p:nvPr/>
        </p:nvSpPr>
        <p:spPr>
          <a:xfrm>
            <a:off x="7144048" y="4148345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2CC03C0-99B8-A746-BC6E-1D2E4145C765}"/>
              </a:ext>
            </a:extLst>
          </p:cNvPr>
          <p:cNvSpPr/>
          <p:nvPr/>
        </p:nvSpPr>
        <p:spPr>
          <a:xfrm>
            <a:off x="7304816" y="4208344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B338E64D-8EDF-4045-8EAD-ADAA141F890A}"/>
              </a:ext>
            </a:extLst>
          </p:cNvPr>
          <p:cNvSpPr/>
          <p:nvPr/>
        </p:nvSpPr>
        <p:spPr>
          <a:xfrm>
            <a:off x="7483005" y="4291172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E88F285-1207-E344-B6A7-B19C73B89B4A}"/>
              </a:ext>
            </a:extLst>
          </p:cNvPr>
          <p:cNvSpPr/>
          <p:nvPr/>
        </p:nvSpPr>
        <p:spPr>
          <a:xfrm>
            <a:off x="7643773" y="4316054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A426F8E-26CD-3441-A139-05AF8DB20A5B}"/>
              </a:ext>
            </a:extLst>
          </p:cNvPr>
          <p:cNvSpPr/>
          <p:nvPr/>
        </p:nvSpPr>
        <p:spPr>
          <a:xfrm>
            <a:off x="7820586" y="4402713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6399F95-0616-8D4F-BC14-04CAFC707A55}"/>
              </a:ext>
            </a:extLst>
          </p:cNvPr>
          <p:cNvSpPr/>
          <p:nvPr/>
        </p:nvSpPr>
        <p:spPr>
          <a:xfrm>
            <a:off x="7983637" y="4402713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CC79FBF-B3E7-C841-A7BB-FF36004F0436}"/>
              </a:ext>
            </a:extLst>
          </p:cNvPr>
          <p:cNvSpPr/>
          <p:nvPr/>
        </p:nvSpPr>
        <p:spPr>
          <a:xfrm>
            <a:off x="8146688" y="4471173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4BDC8D7-C0A3-4A41-9AB7-38E4F52AF712}"/>
              </a:ext>
            </a:extLst>
          </p:cNvPr>
          <p:cNvSpPr/>
          <p:nvPr/>
        </p:nvSpPr>
        <p:spPr>
          <a:xfrm>
            <a:off x="8314707" y="4518314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29ED24A-90A9-9945-8D19-B2F72698FDC0}"/>
              </a:ext>
            </a:extLst>
          </p:cNvPr>
          <p:cNvSpPr/>
          <p:nvPr/>
        </p:nvSpPr>
        <p:spPr>
          <a:xfrm>
            <a:off x="8479590" y="4565159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F6BDBD51-C1D8-8344-AEB4-8CC3FBA4B33D}"/>
              </a:ext>
            </a:extLst>
          </p:cNvPr>
          <p:cNvSpPr/>
          <p:nvPr/>
        </p:nvSpPr>
        <p:spPr>
          <a:xfrm>
            <a:off x="8651245" y="4793966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ABC4DFC-B113-454A-BC95-9B163A1A0EE7}"/>
              </a:ext>
            </a:extLst>
          </p:cNvPr>
          <p:cNvSpPr/>
          <p:nvPr/>
        </p:nvSpPr>
        <p:spPr>
          <a:xfrm>
            <a:off x="8821696" y="4855729"/>
            <a:ext cx="169135" cy="169135"/>
          </a:xfrm>
          <a:prstGeom prst="ellipse">
            <a:avLst/>
          </a:prstGeom>
          <a:solidFill>
            <a:srgbClr val="4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3C2DDA-988D-A04E-8317-C3EEF4E278B9}"/>
              </a:ext>
            </a:extLst>
          </p:cNvPr>
          <p:cNvSpPr txBox="1"/>
          <p:nvPr/>
        </p:nvSpPr>
        <p:spPr>
          <a:xfrm>
            <a:off x="8428578" y="4547717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TX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49A6D7C-6BA6-4C4B-B2BD-E3E3EA8BC3B5}"/>
              </a:ext>
            </a:extLst>
          </p:cNvPr>
          <p:cNvSpPr txBox="1"/>
          <p:nvPr/>
        </p:nvSpPr>
        <p:spPr>
          <a:xfrm>
            <a:off x="8587175" y="4769913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OK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85F53C8-0E65-1744-BB21-F763160C303E}"/>
              </a:ext>
            </a:extLst>
          </p:cNvPr>
          <p:cNvSpPr txBox="1"/>
          <p:nvPr/>
        </p:nvSpPr>
        <p:spPr>
          <a:xfrm>
            <a:off x="8745772" y="4832574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MS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2BE6A68-882F-2E47-9281-4C1C4AAB8256}"/>
              </a:ext>
            </a:extLst>
          </p:cNvPr>
          <p:cNvSpPr txBox="1"/>
          <p:nvPr/>
        </p:nvSpPr>
        <p:spPr>
          <a:xfrm>
            <a:off x="8250268" y="4494130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NV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1588B35-18E1-0C41-AA59-CAADA3B2B1BD}"/>
              </a:ext>
            </a:extLst>
          </p:cNvPr>
          <p:cNvSpPr txBox="1"/>
          <p:nvPr/>
        </p:nvSpPr>
        <p:spPr>
          <a:xfrm>
            <a:off x="8080094" y="4448018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AR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6563A6C-D0A4-1744-8C13-5C535608DFCA}"/>
              </a:ext>
            </a:extLst>
          </p:cNvPr>
          <p:cNvSpPr txBox="1"/>
          <p:nvPr/>
        </p:nvSpPr>
        <p:spPr>
          <a:xfrm>
            <a:off x="7901784" y="4386408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WV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8D7172A-83EF-EF4F-B8EB-AECB88D23942}"/>
              </a:ext>
            </a:extLst>
          </p:cNvPr>
          <p:cNvSpPr txBox="1"/>
          <p:nvPr/>
        </p:nvSpPr>
        <p:spPr>
          <a:xfrm>
            <a:off x="7763164" y="4377467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LA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18908EB-A25F-A24E-A83D-3750464CF7ED}"/>
              </a:ext>
            </a:extLst>
          </p:cNvPr>
          <p:cNvSpPr txBox="1"/>
          <p:nvPr/>
        </p:nvSpPr>
        <p:spPr>
          <a:xfrm>
            <a:off x="7605631" y="4292899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FL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D6A5B6F-D1C7-5540-9E38-BEFCCF35625B}"/>
              </a:ext>
            </a:extLst>
          </p:cNvPr>
          <p:cNvSpPr txBox="1"/>
          <p:nvPr/>
        </p:nvSpPr>
        <p:spPr>
          <a:xfrm>
            <a:off x="7404633" y="4273109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MO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B9B37CE-5BF6-7042-B56C-0D0138087419}"/>
              </a:ext>
            </a:extLst>
          </p:cNvPr>
          <p:cNvSpPr txBox="1"/>
          <p:nvPr/>
        </p:nvSpPr>
        <p:spPr>
          <a:xfrm>
            <a:off x="7240913" y="4183450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GA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2DBA142-203D-E346-801D-9EA3C5EF2A75}"/>
              </a:ext>
            </a:extLst>
          </p:cNvPr>
          <p:cNvSpPr txBox="1"/>
          <p:nvPr/>
        </p:nvSpPr>
        <p:spPr>
          <a:xfrm>
            <a:off x="7075347" y="4124492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SC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6936B8B-545F-9948-AF15-BD787531AB8F}"/>
              </a:ext>
            </a:extLst>
          </p:cNvPr>
          <p:cNvSpPr txBox="1"/>
          <p:nvPr/>
        </p:nvSpPr>
        <p:spPr>
          <a:xfrm>
            <a:off x="6929953" y="4119241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KY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0FD8C8D-041D-6346-B766-07D9FB1ACFDE}"/>
              </a:ext>
            </a:extLst>
          </p:cNvPr>
          <p:cNvSpPr txBox="1"/>
          <p:nvPr/>
        </p:nvSpPr>
        <p:spPr>
          <a:xfrm>
            <a:off x="6745444" y="4023642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TN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79B3392-3762-6D4B-A452-7EF92B4EF1DB}"/>
              </a:ext>
            </a:extLst>
          </p:cNvPr>
          <p:cNvSpPr txBox="1"/>
          <p:nvPr/>
        </p:nvSpPr>
        <p:spPr>
          <a:xfrm>
            <a:off x="6600446" y="4019929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AL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68B8DD9-8070-3F45-95C5-B1711D18BEFB}"/>
              </a:ext>
            </a:extLst>
          </p:cNvPr>
          <p:cNvSpPr txBox="1"/>
          <p:nvPr/>
        </p:nvSpPr>
        <p:spPr>
          <a:xfrm>
            <a:off x="6054211" y="3808198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NM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9FEE589-49C1-D249-8B20-F2E298420562}"/>
              </a:ext>
            </a:extLst>
          </p:cNvPr>
          <p:cNvSpPr txBox="1"/>
          <p:nvPr/>
        </p:nvSpPr>
        <p:spPr>
          <a:xfrm>
            <a:off x="6258483" y="3829116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IN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0C4A31B-7309-FB48-9588-88F62FE6E67C}"/>
              </a:ext>
            </a:extLst>
          </p:cNvPr>
          <p:cNvSpPr txBox="1"/>
          <p:nvPr/>
        </p:nvSpPr>
        <p:spPr>
          <a:xfrm>
            <a:off x="6410883" y="3981516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IN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EA1E827-349F-4044-B7F3-A69493E809B4}"/>
              </a:ext>
            </a:extLst>
          </p:cNvPr>
          <p:cNvSpPr txBox="1"/>
          <p:nvPr/>
        </p:nvSpPr>
        <p:spPr>
          <a:xfrm>
            <a:off x="5911111" y="3738274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NC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EC8D3E7-8BFA-6A4B-86C2-B9D5F9561389}"/>
              </a:ext>
            </a:extLst>
          </p:cNvPr>
          <p:cNvSpPr txBox="1"/>
          <p:nvPr/>
        </p:nvSpPr>
        <p:spPr>
          <a:xfrm>
            <a:off x="5736869" y="3691622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OH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B12926D-AA78-0A43-9168-DDE084C4FD5B}"/>
              </a:ext>
            </a:extLst>
          </p:cNvPr>
          <p:cNvSpPr txBox="1"/>
          <p:nvPr/>
        </p:nvSpPr>
        <p:spPr>
          <a:xfrm>
            <a:off x="5562627" y="3522830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AZ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580DB30-9677-BB47-908D-60940531DD0E}"/>
              </a:ext>
            </a:extLst>
          </p:cNvPr>
          <p:cNvSpPr txBox="1"/>
          <p:nvPr/>
        </p:nvSpPr>
        <p:spPr>
          <a:xfrm>
            <a:off x="5395271" y="3498015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KS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6D37BA6-1063-544B-9706-1EE1D26B3D67}"/>
              </a:ext>
            </a:extLst>
          </p:cNvPr>
          <p:cNvSpPr txBox="1"/>
          <p:nvPr/>
        </p:nvSpPr>
        <p:spPr>
          <a:xfrm>
            <a:off x="5235113" y="3498015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AK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8FB60ED-F9E5-5949-B41F-685F12BAEA48}"/>
              </a:ext>
            </a:extLst>
          </p:cNvPr>
          <p:cNvSpPr txBox="1"/>
          <p:nvPr/>
        </p:nvSpPr>
        <p:spPr>
          <a:xfrm>
            <a:off x="5067487" y="3440900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VA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779E245-F620-5C4D-B434-23E1E77D858A}"/>
              </a:ext>
            </a:extLst>
          </p:cNvPr>
          <p:cNvSpPr txBox="1"/>
          <p:nvPr/>
        </p:nvSpPr>
        <p:spPr>
          <a:xfrm>
            <a:off x="4941709" y="3336835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IL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FD0B181-5765-4F44-925A-8D6CFC496D85}"/>
              </a:ext>
            </a:extLst>
          </p:cNvPr>
          <p:cNvSpPr txBox="1"/>
          <p:nvPr/>
        </p:nvSpPr>
        <p:spPr>
          <a:xfrm>
            <a:off x="4736890" y="3223302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DE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91BBD20-AADB-054E-8AC0-21EEF77E0487}"/>
              </a:ext>
            </a:extLst>
          </p:cNvPr>
          <p:cNvSpPr txBox="1"/>
          <p:nvPr/>
        </p:nvSpPr>
        <p:spPr>
          <a:xfrm>
            <a:off x="4558216" y="3212640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MT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B4E41FF-5962-FE4D-96DE-30E3567B2D81}"/>
              </a:ext>
            </a:extLst>
          </p:cNvPr>
          <p:cNvSpPr txBox="1"/>
          <p:nvPr/>
        </p:nvSpPr>
        <p:spPr>
          <a:xfrm>
            <a:off x="4710616" y="3365040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MT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383BE77-6A54-144E-B7CD-F061EA3281A8}"/>
              </a:ext>
            </a:extLst>
          </p:cNvPr>
          <p:cNvSpPr txBox="1"/>
          <p:nvPr/>
        </p:nvSpPr>
        <p:spPr>
          <a:xfrm>
            <a:off x="4234586" y="3126058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SD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0F36204-A4D5-6D40-89D1-54FD2B2024A1}"/>
              </a:ext>
            </a:extLst>
          </p:cNvPr>
          <p:cNvSpPr txBox="1"/>
          <p:nvPr/>
        </p:nvSpPr>
        <p:spPr>
          <a:xfrm>
            <a:off x="4412548" y="3157745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MI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0A6E61F-43E7-9B43-9605-4F1AA229EA1B}"/>
              </a:ext>
            </a:extLst>
          </p:cNvPr>
          <p:cNvSpPr txBox="1"/>
          <p:nvPr/>
        </p:nvSpPr>
        <p:spPr>
          <a:xfrm>
            <a:off x="4062288" y="3126058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DC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F409335-65CB-EE4E-B829-25F376B63AB2}"/>
              </a:ext>
            </a:extLst>
          </p:cNvPr>
          <p:cNvSpPr txBox="1"/>
          <p:nvPr/>
        </p:nvSpPr>
        <p:spPr>
          <a:xfrm>
            <a:off x="3905551" y="3101055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NE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72B2793-4F13-874C-8A5F-19B4AA873EAE}"/>
              </a:ext>
            </a:extLst>
          </p:cNvPr>
          <p:cNvSpPr txBox="1"/>
          <p:nvPr/>
        </p:nvSpPr>
        <p:spPr>
          <a:xfrm>
            <a:off x="3753542" y="3072466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PA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ED61DED-2A15-ED4C-8814-177DF5759586}"/>
              </a:ext>
            </a:extLst>
          </p:cNvPr>
          <p:cNvSpPr txBox="1"/>
          <p:nvPr/>
        </p:nvSpPr>
        <p:spPr>
          <a:xfrm>
            <a:off x="3572120" y="2963422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NJ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D147B82-BC59-444B-A5D3-3F8F0CC9ED6B}"/>
              </a:ext>
            </a:extLst>
          </p:cNvPr>
          <p:cNvSpPr txBox="1"/>
          <p:nvPr/>
        </p:nvSpPr>
        <p:spPr>
          <a:xfrm>
            <a:off x="3380492" y="2940352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MD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E121C3F-79C6-A04E-A9F9-21F8D688D1B7}"/>
              </a:ext>
            </a:extLst>
          </p:cNvPr>
          <p:cNvSpPr txBox="1"/>
          <p:nvPr/>
        </p:nvSpPr>
        <p:spPr>
          <a:xfrm>
            <a:off x="3237216" y="2937013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ID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DDD772C-AAB9-0849-8A0D-AEBE3E3C319C}"/>
              </a:ext>
            </a:extLst>
          </p:cNvPr>
          <p:cNvSpPr txBox="1"/>
          <p:nvPr/>
        </p:nvSpPr>
        <p:spPr>
          <a:xfrm>
            <a:off x="3063377" y="2888772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OR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DFC77D0-4D55-2741-B1BE-37EC161D407A}"/>
              </a:ext>
            </a:extLst>
          </p:cNvPr>
          <p:cNvSpPr txBox="1"/>
          <p:nvPr/>
        </p:nvSpPr>
        <p:spPr>
          <a:xfrm>
            <a:off x="2910064" y="2826349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ND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6692996-4BBC-124A-AF13-71A3B7804DFE}"/>
              </a:ext>
            </a:extLst>
          </p:cNvPr>
          <p:cNvSpPr txBox="1"/>
          <p:nvPr/>
        </p:nvSpPr>
        <p:spPr>
          <a:xfrm>
            <a:off x="2732943" y="2730681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NY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41DF744-583A-1349-8FBA-57E79B1113E8}"/>
              </a:ext>
            </a:extLst>
          </p:cNvPr>
          <p:cNvSpPr txBox="1"/>
          <p:nvPr/>
        </p:nvSpPr>
        <p:spPr>
          <a:xfrm>
            <a:off x="2563922" y="2728489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CA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6A7D7C0-F132-6340-95B1-8AD2FD44D01B}"/>
              </a:ext>
            </a:extLst>
          </p:cNvPr>
          <p:cNvSpPr txBox="1"/>
          <p:nvPr/>
        </p:nvSpPr>
        <p:spPr>
          <a:xfrm>
            <a:off x="2406666" y="2705485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WI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3550697-0A28-AB4C-A797-B58311E1152E}"/>
              </a:ext>
            </a:extLst>
          </p:cNvPr>
          <p:cNvSpPr txBox="1"/>
          <p:nvPr/>
        </p:nvSpPr>
        <p:spPr>
          <a:xfrm>
            <a:off x="2222639" y="2711980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ME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EDD185B-08AC-944A-9074-1E4C87E7A3FC}"/>
              </a:ext>
            </a:extLst>
          </p:cNvPr>
          <p:cNvSpPr txBox="1"/>
          <p:nvPr/>
        </p:nvSpPr>
        <p:spPr>
          <a:xfrm>
            <a:off x="2061933" y="2602410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UT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8B512BC-A92B-2F44-ABA9-673326D2E89E}"/>
              </a:ext>
            </a:extLst>
          </p:cNvPr>
          <p:cNvSpPr txBox="1"/>
          <p:nvPr/>
        </p:nvSpPr>
        <p:spPr>
          <a:xfrm>
            <a:off x="1888130" y="2550392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NH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40EDFDF-3562-D74E-B46B-4B77A8F4A417}"/>
              </a:ext>
            </a:extLst>
          </p:cNvPr>
          <p:cNvSpPr txBox="1"/>
          <p:nvPr/>
        </p:nvSpPr>
        <p:spPr>
          <a:xfrm>
            <a:off x="1723814" y="2522590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CO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70DA79F-3E7B-9E45-BF17-A45E46F729DC}"/>
              </a:ext>
            </a:extLst>
          </p:cNvPr>
          <p:cNvSpPr txBox="1"/>
          <p:nvPr/>
        </p:nvSpPr>
        <p:spPr>
          <a:xfrm>
            <a:off x="1581692" y="2405071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IA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C9A0AF-8A42-8840-AEF7-C209C8AF832B}"/>
              </a:ext>
            </a:extLst>
          </p:cNvPr>
          <p:cNvSpPr txBox="1"/>
          <p:nvPr/>
        </p:nvSpPr>
        <p:spPr>
          <a:xfrm>
            <a:off x="1419231" y="2368742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RI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8088030-D0D7-344D-8809-05383DC4C876}"/>
              </a:ext>
            </a:extLst>
          </p:cNvPr>
          <p:cNvSpPr txBox="1"/>
          <p:nvPr/>
        </p:nvSpPr>
        <p:spPr>
          <a:xfrm>
            <a:off x="1243409" y="2333522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VT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5B7B579-07ED-5047-8DD5-8DCEB4951792}"/>
              </a:ext>
            </a:extLst>
          </p:cNvPr>
          <p:cNvSpPr txBox="1"/>
          <p:nvPr/>
        </p:nvSpPr>
        <p:spPr>
          <a:xfrm>
            <a:off x="1075004" y="2307502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CT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F6A5591-AF6B-224D-91D0-EF136E2FD52B}"/>
              </a:ext>
            </a:extLst>
          </p:cNvPr>
          <p:cNvSpPr txBox="1"/>
          <p:nvPr/>
        </p:nvSpPr>
        <p:spPr>
          <a:xfrm>
            <a:off x="896410" y="2279482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WA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988D5FF-BC67-C644-A3CF-20AE0FA09BD8}"/>
              </a:ext>
            </a:extLst>
          </p:cNvPr>
          <p:cNvSpPr txBox="1"/>
          <p:nvPr/>
        </p:nvSpPr>
        <p:spPr>
          <a:xfrm>
            <a:off x="711592" y="2051097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MN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55B6FD8-4B4F-DB4F-8FD9-56641F734898}"/>
              </a:ext>
            </a:extLst>
          </p:cNvPr>
          <p:cNvSpPr txBox="1"/>
          <p:nvPr/>
        </p:nvSpPr>
        <p:spPr>
          <a:xfrm>
            <a:off x="557236" y="1993149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MA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5F644A-23A6-AE42-ABD5-88670A191119}"/>
              </a:ext>
            </a:extLst>
          </p:cNvPr>
          <p:cNvSpPr txBox="1"/>
          <p:nvPr/>
        </p:nvSpPr>
        <p:spPr>
          <a:xfrm>
            <a:off x="403630" y="1310943"/>
            <a:ext cx="348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HI</a:t>
            </a:r>
          </a:p>
        </p:txBody>
      </p:sp>
    </p:spTree>
    <p:extLst>
      <p:ext uri="{BB962C8B-B14F-4D97-AF65-F5344CB8AC3E}">
        <p14:creationId xmlns:p14="http://schemas.microsoft.com/office/powerpoint/2010/main" val="394672608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95D5D-ED34-4403-82D0-69DD63C57D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0543" y="1101753"/>
            <a:ext cx="7002913" cy="5539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51" y="-66172"/>
            <a:ext cx="5650230" cy="1325563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en-US" sz="3200" b="1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 Pay for the Uninsured:</a:t>
            </a:r>
            <a:br>
              <a:rPr lang="en-US" sz="3200" b="1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70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a Mess (Coverage is Better)</a:t>
            </a:r>
            <a:endParaRPr lang="en-US" sz="2800" dirty="0">
              <a:solidFill>
                <a:srgbClr val="1674A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C92FF-282F-B148-9B5E-6948CCF795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9" y="85824"/>
            <a:ext cx="1304950" cy="5643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A6F85D-C547-A24C-9A1D-B1E2C23FD3A4}"/>
              </a:ext>
            </a:extLst>
          </p:cNvPr>
          <p:cNvSpPr/>
          <p:nvPr/>
        </p:nvSpPr>
        <p:spPr>
          <a:xfrm>
            <a:off x="0" y="6483637"/>
            <a:ext cx="9144000" cy="391372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2B858-B359-7E41-ACA7-310F09DF1D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7111" r="58967"/>
          <a:stretch/>
        </p:blipFill>
        <p:spPr>
          <a:xfrm>
            <a:off x="259921" y="6243187"/>
            <a:ext cx="2766307" cy="154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02EFA3-AF0A-46DF-83C1-E30C86A8E082}"/>
              </a:ext>
            </a:extLst>
          </p:cNvPr>
          <p:cNvSpPr txBox="1"/>
          <p:nvPr/>
        </p:nvSpPr>
        <p:spPr>
          <a:xfrm>
            <a:off x="134818" y="4630327"/>
            <a:ext cx="331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1.3 million eligible for Medicaid expansion, coverage would: </a:t>
            </a:r>
          </a:p>
          <a:p>
            <a:r>
              <a:rPr lang="en-US" sz="1600" dirty="0"/>
              <a:t>- draw down more federal dollars</a:t>
            </a:r>
          </a:p>
          <a:p>
            <a:r>
              <a:rPr lang="en-US" sz="1600" dirty="0"/>
              <a:t>- save the state money (90/10 match)</a:t>
            </a:r>
          </a:p>
          <a:p>
            <a:r>
              <a:rPr lang="en-US" sz="1600" dirty="0"/>
              <a:t>- reduce administrative burden</a:t>
            </a:r>
          </a:p>
          <a:p>
            <a:r>
              <a:rPr lang="en-US" sz="1600" dirty="0"/>
              <a:t>- produce better outcomes</a:t>
            </a:r>
          </a:p>
        </p:txBody>
      </p:sp>
    </p:spTree>
    <p:extLst>
      <p:ext uri="{BB962C8B-B14F-4D97-AF65-F5344CB8AC3E}">
        <p14:creationId xmlns:p14="http://schemas.microsoft.com/office/powerpoint/2010/main" val="2751659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037" y="172822"/>
            <a:ext cx="5319144" cy="1033344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Our Goals?</a:t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Health Policy Home Run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06302" y="1452319"/>
            <a:ext cx="3255190" cy="1918474"/>
          </a:xfrm>
          <a:prstGeom prst="wedgeRectCallout">
            <a:avLst>
              <a:gd name="adj1" fmla="val 8699"/>
              <a:gd name="adj2" fmla="val 5951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indent="-228600">
              <a:lnSpc>
                <a:spcPts val="1600"/>
              </a:lnSpc>
            </a:pPr>
            <a:r>
              <a:rPr lang="en-US" dirty="0">
                <a:solidFill>
                  <a:srgbClr val="1874A7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Simplify Funding and Administration of Programs</a:t>
            </a:r>
          </a:p>
          <a:p>
            <a:pPr marL="182880" indent="-182880">
              <a:buSzPct val="80000"/>
              <a:buFont typeface="Courier New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Reduce administrative burden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through consistent program administration across Medicare, Medicaid, and private plans</a:t>
            </a:r>
          </a:p>
          <a:p>
            <a:pPr marL="182880" indent="-182880">
              <a:buSzPct val="80000"/>
              <a:buFont typeface="Courier New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Reduce complex supplemental provider funding in government programs</a:t>
            </a:r>
          </a:p>
          <a:p>
            <a:pPr marL="182880" indent="-182880">
              <a:buSzPct val="80000"/>
              <a:buFont typeface="Courier New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Integration/interoperability of systems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418174" y="4210563"/>
            <a:ext cx="2737937" cy="1703030"/>
          </a:xfrm>
          <a:prstGeom prst="wedgeRectCallout">
            <a:avLst>
              <a:gd name="adj1" fmla="val -56301"/>
              <a:gd name="adj2" fmla="val -38331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228600" lvl="1" indent="0">
              <a:lnSpc>
                <a:spcPts val="1600"/>
              </a:lnSpc>
              <a:buNone/>
            </a:pPr>
            <a:r>
              <a:rPr lang="en-US" dirty="0">
                <a:solidFill>
                  <a:srgbClr val="1874A7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Personal &amp; Community Accountability for Health</a:t>
            </a:r>
          </a:p>
          <a:p>
            <a:pPr marL="403225" lvl="3" indent="-171450">
              <a:buSzPct val="80000"/>
              <a:buFont typeface="Courier New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Healthy behaviors</a:t>
            </a:r>
          </a:p>
          <a:p>
            <a:pPr marL="403225" lvl="3" indent="-171450">
              <a:buSzPct val="80000"/>
              <a:buFont typeface="Courier New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Choices, transparency and consumerism</a:t>
            </a:r>
          </a:p>
          <a:p>
            <a:pPr marL="403225" lvl="3" indent="-171450">
              <a:buSzPct val="80000"/>
              <a:buFont typeface="Courier New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Everyone pays something: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based on income</a:t>
            </a:r>
          </a:p>
          <a:p>
            <a:pPr marL="403225" lvl="3" indent="-171450">
              <a:buSzPct val="80000"/>
              <a:buFont typeface="Courier New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Community/social influences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622571" y="1344597"/>
            <a:ext cx="2521427" cy="2000548"/>
          </a:xfrm>
          <a:prstGeom prst="wedgeRectCallout">
            <a:avLst>
              <a:gd name="adj1" fmla="val -85924"/>
              <a:gd name="adj2" fmla="val 50829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indent="-228600"/>
            <a:r>
              <a:rPr lang="en-US" dirty="0">
                <a:solidFill>
                  <a:srgbClr val="1874A7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Coverage for Everyone</a:t>
            </a:r>
          </a:p>
          <a:p>
            <a:pPr marL="171450" lvl="2" indent="-171450">
              <a:buSzPct val="80000"/>
              <a:buFont typeface="Courier New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A basic benefit plan for all based on age, income, disability</a:t>
            </a:r>
          </a:p>
          <a:p>
            <a:pPr marL="171450" lvl="2" indent="-171450">
              <a:buSzPct val="80000"/>
              <a:buFont typeface="Courier New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Choices and ability to “buy up” for additional services</a:t>
            </a:r>
          </a:p>
          <a:p>
            <a:pPr marL="171450" lvl="2" indent="-171450">
              <a:buSzPct val="80000"/>
              <a:buFont typeface="Courier New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Everyone in the pool</a:t>
            </a:r>
          </a:p>
          <a:p>
            <a:pPr marL="171450" lvl="2" indent="-171450">
              <a:buSzPct val="80000"/>
              <a:buFont typeface="Courier New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Subsidies based on age and income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291486" y="4102841"/>
            <a:ext cx="3215671" cy="1918474"/>
          </a:xfrm>
          <a:prstGeom prst="wedgeRectCallout">
            <a:avLst>
              <a:gd name="adj1" fmla="val 16673"/>
              <a:gd name="adj2" fmla="val -3681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indent="-228600">
              <a:lnSpc>
                <a:spcPts val="1600"/>
              </a:lnSpc>
            </a:pPr>
            <a:r>
              <a:rPr lang="en-US" dirty="0">
                <a:solidFill>
                  <a:srgbClr val="1874A7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Slow Cost Increases through Provider Payment Reform</a:t>
            </a:r>
          </a:p>
          <a:p>
            <a:pPr marL="171450" lvl="2" indent="-171450">
              <a:buSzPct val="80000"/>
              <a:buFont typeface="Courier New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Encourage coordinated, less fragmented care (medical homes, ACOs, etc.)</a:t>
            </a:r>
          </a:p>
          <a:p>
            <a:pPr marL="171450" lvl="2" indent="-171450">
              <a:buSzPct val="80000"/>
              <a:buFont typeface="Courier New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Restructure provider payments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to reward efficiency and quality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(value-based payments)</a:t>
            </a:r>
          </a:p>
          <a:p>
            <a:pPr marL="171450" lvl="2" indent="-171450">
              <a:buSzPct val="80000"/>
              <a:buFont typeface="Courier New" charset="0"/>
              <a:buChar char="o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Assure fair payment rates across programs and providers, incl Rx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4" t="10038" r="82954" b="77586"/>
          <a:stretch/>
        </p:blipFill>
        <p:spPr>
          <a:xfrm>
            <a:off x="3281538" y="1412710"/>
            <a:ext cx="563453" cy="614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2" t="12763" r="26797" b="8270"/>
          <a:stretch/>
        </p:blipFill>
        <p:spPr>
          <a:xfrm>
            <a:off x="3170832" y="1928832"/>
            <a:ext cx="3790866" cy="37503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t="9400" r="71818" b="79430"/>
          <a:stretch/>
        </p:blipFill>
        <p:spPr>
          <a:xfrm>
            <a:off x="6030397" y="1375772"/>
            <a:ext cx="723900" cy="5545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t="22070" r="73371" b="66044"/>
          <a:stretch/>
        </p:blipFill>
        <p:spPr>
          <a:xfrm>
            <a:off x="6039413" y="4210563"/>
            <a:ext cx="581891" cy="5901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23045" r="83321" b="66045"/>
          <a:stretch/>
        </p:blipFill>
        <p:spPr>
          <a:xfrm>
            <a:off x="3261976" y="4083366"/>
            <a:ext cx="583015" cy="541686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>
            <a:off x="6330359" y="3821492"/>
            <a:ext cx="0" cy="532717"/>
          </a:xfrm>
          <a:prstGeom prst="line">
            <a:avLst/>
          </a:prstGeom>
          <a:ln w="571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988539" y="1678256"/>
            <a:ext cx="1000880" cy="456162"/>
          </a:xfrm>
          <a:custGeom>
            <a:avLst/>
            <a:gdLst>
              <a:gd name="connsiteX0" fmla="*/ 1336964 w 1336964"/>
              <a:gd name="connsiteY0" fmla="*/ 0 h 304800"/>
              <a:gd name="connsiteX1" fmla="*/ 0 w 1336964"/>
              <a:gd name="connsiteY1" fmla="*/ 0 h 304800"/>
              <a:gd name="connsiteX2" fmla="*/ 0 w 1336964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6964" h="304800">
                <a:moveTo>
                  <a:pt x="1336964" y="0"/>
                </a:moveTo>
                <a:lnTo>
                  <a:pt x="0" y="0"/>
                </a:lnTo>
                <a:lnTo>
                  <a:pt x="0" y="304800"/>
                </a:lnTo>
              </a:path>
            </a:pathLst>
          </a:custGeom>
          <a:noFill/>
          <a:ln w="60325" cap="rnd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V="1">
            <a:off x="3594971" y="4625052"/>
            <a:ext cx="1161590" cy="598484"/>
          </a:xfrm>
          <a:custGeom>
            <a:avLst/>
            <a:gdLst>
              <a:gd name="connsiteX0" fmla="*/ 1336964 w 1336964"/>
              <a:gd name="connsiteY0" fmla="*/ 0 h 304800"/>
              <a:gd name="connsiteX1" fmla="*/ 0 w 1336964"/>
              <a:gd name="connsiteY1" fmla="*/ 0 h 304800"/>
              <a:gd name="connsiteX2" fmla="*/ 0 w 1336964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6964" h="304800">
                <a:moveTo>
                  <a:pt x="1336964" y="0"/>
                </a:moveTo>
                <a:lnTo>
                  <a:pt x="0" y="0"/>
                </a:lnTo>
                <a:lnTo>
                  <a:pt x="0" y="304800"/>
                </a:lnTo>
              </a:path>
            </a:pathLst>
          </a:custGeom>
          <a:noFill/>
          <a:ln w="60325" cap="rnd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602473" y="1991561"/>
            <a:ext cx="0" cy="1447800"/>
          </a:xfrm>
          <a:prstGeom prst="line">
            <a:avLst/>
          </a:prstGeom>
          <a:ln w="571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EAB9163-4989-284F-A774-A517FCAEA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9" y="85824"/>
            <a:ext cx="1304950" cy="5643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0380A51-EAC3-474E-A0D5-C74470B9739D}"/>
              </a:ext>
            </a:extLst>
          </p:cNvPr>
          <p:cNvSpPr/>
          <p:nvPr/>
        </p:nvSpPr>
        <p:spPr>
          <a:xfrm>
            <a:off x="0" y="6483637"/>
            <a:ext cx="9144000" cy="391372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4354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1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55566" y="111126"/>
            <a:ext cx="5319144" cy="1325563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latin typeface="Franklin Gothic Book" panose="020B0503020102020204" pitchFamily="34" charset="0"/>
              </a:rPr>
              <a:t>About Ken</a:t>
            </a:r>
            <a:endParaRPr lang="en-US" sz="320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4294967295"/>
          </p:nvPr>
        </p:nvSpPr>
        <p:spPr>
          <a:xfrm>
            <a:off x="4228548" y="1264360"/>
            <a:ext cx="4506377" cy="5177241"/>
          </a:xfrm>
        </p:spPr>
        <p:txBody>
          <a:bodyPr>
            <a:normAutofit/>
          </a:bodyPr>
          <a:lstStyle/>
          <a:p>
            <a:r>
              <a:rPr lang="en-US" sz="1500" dirty="0">
                <a:latin typeface="Franklin Gothic Book" panose="020B0503020102020204" pitchFamily="34" charset="0"/>
              </a:rPr>
              <a:t>Principal, Wild Blue Health Solutions, a strategic consultancy taking on challenges in health care.</a:t>
            </a:r>
          </a:p>
          <a:p>
            <a:r>
              <a:rPr lang="en-US" sz="1500" dirty="0">
                <a:latin typeface="Franklin Gothic Book" panose="020B0503020102020204" pitchFamily="34" charset="0"/>
              </a:rPr>
              <a:t>Adjunct professor at University of Houston College of Medicine and Jones Business School, Rice University</a:t>
            </a:r>
          </a:p>
          <a:p>
            <a:r>
              <a:rPr lang="en-US" sz="1500" dirty="0">
                <a:latin typeface="Franklin Gothic Book" panose="020B0503020102020204" pitchFamily="34" charset="0"/>
              </a:rPr>
              <a:t>Former CEO of non-profit health insurer Community Health Choice, focused on low-income populations</a:t>
            </a:r>
          </a:p>
          <a:p>
            <a:r>
              <a:rPr lang="en-US" sz="1500" dirty="0">
                <a:latin typeface="Franklin Gothic Book" panose="020B0503020102020204" pitchFamily="34" charset="0"/>
              </a:rPr>
              <a:t>Over 25 years experience with national health insurers Prudential, Aetna, Humana</a:t>
            </a:r>
          </a:p>
          <a:p>
            <a:r>
              <a:rPr lang="en-US" sz="1500" dirty="0">
                <a:latin typeface="Franklin Gothic Book" panose="020B0503020102020204" pitchFamily="34" charset="0"/>
              </a:rPr>
              <a:t>Health policy wonk (Rice University, Texas Medical Center, Center for Public Policy Priorities and more) </a:t>
            </a:r>
          </a:p>
          <a:p>
            <a:r>
              <a:rPr lang="en-US" sz="1500" dirty="0">
                <a:latin typeface="Franklin Gothic Book" panose="020B0503020102020204" pitchFamily="34" charset="0"/>
              </a:rPr>
              <a:t>B.A. Rice University; J.D. U of H Law Center</a:t>
            </a:r>
          </a:p>
          <a:p>
            <a:r>
              <a:rPr lang="en-US" sz="1500" dirty="0">
                <a:latin typeface="Franklin Gothic Book" panose="020B0503020102020204" pitchFamily="34" charset="0"/>
              </a:rPr>
              <a:t>Native Texan…small town roots and values </a:t>
            </a:r>
          </a:p>
          <a:p>
            <a:r>
              <a:rPr lang="en-US" sz="1500" dirty="0">
                <a:latin typeface="Franklin Gothic Book" panose="020B0503020102020204" pitchFamily="34" charset="0"/>
              </a:rPr>
              <a:t>Husband, father of two and grandfather of four </a:t>
            </a:r>
          </a:p>
          <a:p>
            <a:r>
              <a:rPr lang="en-US" sz="1500" dirty="0">
                <a:latin typeface="Franklin Gothic Book" panose="020B0503020102020204" pitchFamily="34" charset="0"/>
              </a:rPr>
              <a:t>Community board volunteer (San Jose Clinic, </a:t>
            </a:r>
            <a:br>
              <a:rPr lang="en-US" sz="1500" dirty="0">
                <a:latin typeface="Franklin Gothic Book" panose="020B0503020102020204" pitchFamily="34" charset="0"/>
              </a:rPr>
            </a:br>
            <a:r>
              <a:rPr lang="en-US" sz="1500" dirty="0">
                <a:latin typeface="Franklin Gothic Book" panose="020B0503020102020204" pitchFamily="34" charset="0"/>
              </a:rPr>
              <a:t>Christ Clinic and others)</a:t>
            </a:r>
          </a:p>
          <a:p>
            <a:r>
              <a:rPr lang="en-US" sz="1500" dirty="0">
                <a:latin typeface="Franklin Gothic Book" panose="020B0503020102020204" pitchFamily="34" charset="0"/>
              </a:rPr>
              <a:t>Common sense conservative, practical progressive</a:t>
            </a:r>
          </a:p>
          <a:p>
            <a:r>
              <a:rPr lang="en-US" sz="1500" dirty="0">
                <a:latin typeface="Franklin Gothic Book" panose="020B0503020102020204" pitchFamily="34" charset="0"/>
              </a:rPr>
              <a:t>Huge baseball fan. Still loves the Astros. </a:t>
            </a:r>
            <a:endParaRPr lang="en-US" sz="1500" b="1" i="1" dirty="0">
              <a:latin typeface="Franklin Gothic Book" panose="020B0503020102020204" pitchFamily="34" charset="0"/>
            </a:endParaRPr>
          </a:p>
          <a:p>
            <a:r>
              <a:rPr lang="en-US" sz="1500" dirty="0" err="1">
                <a:latin typeface="Franklin Gothic Book" panose="020B0503020102020204" pitchFamily="34" charset="0"/>
                <a:hlinkClick r:id="rId2"/>
              </a:rPr>
              <a:t>Ken.Janda@wildbluehealthsolutions,com</a:t>
            </a:r>
            <a:endParaRPr lang="en-US" sz="15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sz="1500" dirty="0">
              <a:latin typeface="Franklin Gothic Book" panose="020B0503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8288A-15A8-48EC-BFCE-F9D30B515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5124">
            <a:off x="448836" y="1388864"/>
            <a:ext cx="3544443" cy="4928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64D50-552F-44CB-BD53-9ED3CEEDC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" y="45613"/>
            <a:ext cx="1434057" cy="6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270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9B53AD-D839-B84F-9721-9752C1BEF1E9}"/>
              </a:ext>
            </a:extLst>
          </p:cNvPr>
          <p:cNvSpPr/>
          <p:nvPr/>
        </p:nvSpPr>
        <p:spPr>
          <a:xfrm>
            <a:off x="0" y="6466628"/>
            <a:ext cx="9144000" cy="391372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F190A80-7122-504C-819C-1F8F40B040A4}"/>
              </a:ext>
            </a:extLst>
          </p:cNvPr>
          <p:cNvSpPr/>
          <p:nvPr/>
        </p:nvSpPr>
        <p:spPr>
          <a:xfrm>
            <a:off x="0" y="3692962"/>
            <a:ext cx="9144000" cy="2773666"/>
          </a:xfrm>
          <a:prstGeom prst="rect">
            <a:avLst/>
          </a:prstGeom>
          <a:solidFill>
            <a:srgbClr val="5DAADF">
              <a:alpha val="13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5C9F3-B09F-0343-8661-8C6339B1FE5C}"/>
              </a:ext>
            </a:extLst>
          </p:cNvPr>
          <p:cNvSpPr/>
          <p:nvPr/>
        </p:nvSpPr>
        <p:spPr>
          <a:xfrm>
            <a:off x="0" y="718795"/>
            <a:ext cx="9144000" cy="2833708"/>
          </a:xfrm>
          <a:prstGeom prst="rect">
            <a:avLst/>
          </a:prstGeom>
          <a:solidFill>
            <a:srgbClr val="5DAADF">
              <a:alpha val="13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835" y="120425"/>
            <a:ext cx="7127165" cy="416508"/>
          </a:xfrm>
        </p:spPr>
        <p:txBody>
          <a:bodyPr anchor="t">
            <a:noAutofit/>
          </a:bodyPr>
          <a:lstStyle/>
          <a:p>
            <a:pPr algn="r"/>
            <a:r>
              <a:rPr lang="en-US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Spends More than Other Countries</a:t>
            </a:r>
            <a:br>
              <a:rPr lang="en-US" sz="2800" b="1" dirty="0">
                <a:solidFill>
                  <a:srgbClr val="3B10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>
              <a:solidFill>
                <a:srgbClr val="1874A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DF884-41A3-4F54-BD8D-59D7EB1D5C21}"/>
              </a:ext>
            </a:extLst>
          </p:cNvPr>
          <p:cNvSpPr/>
          <p:nvPr/>
        </p:nvSpPr>
        <p:spPr>
          <a:xfrm>
            <a:off x="5151630" y="6527991"/>
            <a:ext cx="3998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400" b="1" i="1" u="sng" dirty="0">
                <a:solidFill>
                  <a:schemeClr val="bg1"/>
                </a:solidFill>
              </a:rPr>
              <a:t>Source:</a:t>
            </a:r>
            <a:r>
              <a:rPr lang="en-US" altLang="en-US" sz="1400" b="1" i="1" dirty="0">
                <a:solidFill>
                  <a:schemeClr val="bg1"/>
                </a:solidFill>
              </a:rPr>
              <a:t> OECD Health at a Glance 2019, 36 countries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DCF178-0AA7-9349-9BED-14B13A1611F6}"/>
              </a:ext>
            </a:extLst>
          </p:cNvPr>
          <p:cNvSpPr txBox="1">
            <a:spLocks/>
          </p:cNvSpPr>
          <p:nvPr/>
        </p:nvSpPr>
        <p:spPr>
          <a:xfrm>
            <a:off x="49767" y="644658"/>
            <a:ext cx="3449517" cy="649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59A7DD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Care Resources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C09CA-CDE0-3E42-8D19-8E54FFE95BD6}"/>
              </a:ext>
            </a:extLst>
          </p:cNvPr>
          <p:cNvSpPr txBox="1">
            <a:spLocks/>
          </p:cNvSpPr>
          <p:nvPr/>
        </p:nvSpPr>
        <p:spPr>
          <a:xfrm>
            <a:off x="100922" y="3726314"/>
            <a:ext cx="2235722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58025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to care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BF05B3-93DE-AE48-9E2E-C0B991CFD5A8}"/>
              </a:ext>
            </a:extLst>
          </p:cNvPr>
          <p:cNvSpPr txBox="1">
            <a:spLocks/>
          </p:cNvSpPr>
          <p:nvPr/>
        </p:nvSpPr>
        <p:spPr>
          <a:xfrm>
            <a:off x="2356927" y="1164220"/>
            <a:ext cx="946233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Lowest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D4418E-E10F-E547-B90A-83B630F8F69F}"/>
              </a:ext>
            </a:extLst>
          </p:cNvPr>
          <p:cNvSpPr txBox="1">
            <a:spLocks/>
          </p:cNvSpPr>
          <p:nvPr/>
        </p:nvSpPr>
        <p:spPr>
          <a:xfrm>
            <a:off x="1561414" y="4072372"/>
            <a:ext cx="2007521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 Performer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F531FCB-BE06-1449-8014-2D460938C215}"/>
              </a:ext>
            </a:extLst>
          </p:cNvPr>
          <p:cNvSpPr txBox="1">
            <a:spLocks/>
          </p:cNvSpPr>
          <p:nvPr/>
        </p:nvSpPr>
        <p:spPr>
          <a:xfrm>
            <a:off x="7790129" y="1164220"/>
            <a:ext cx="1189249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Highest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EBED9D-132C-1D4F-A381-0893022593EC}"/>
              </a:ext>
            </a:extLst>
          </p:cNvPr>
          <p:cNvSpPr txBox="1">
            <a:spLocks/>
          </p:cNvSpPr>
          <p:nvPr/>
        </p:nvSpPr>
        <p:spPr>
          <a:xfrm>
            <a:off x="7380994" y="4104311"/>
            <a:ext cx="2007521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Performer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C72E5D-4F17-444B-A494-0889EE0491B2}"/>
              </a:ext>
            </a:extLst>
          </p:cNvPr>
          <p:cNvSpPr/>
          <p:nvPr/>
        </p:nvSpPr>
        <p:spPr>
          <a:xfrm>
            <a:off x="4527748" y="1976287"/>
            <a:ext cx="3950135" cy="6400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AD216E-ACAC-2843-8203-01E9871E3400}"/>
              </a:ext>
            </a:extLst>
          </p:cNvPr>
          <p:cNvSpPr txBox="1">
            <a:spLocks/>
          </p:cNvSpPr>
          <p:nvPr/>
        </p:nvSpPr>
        <p:spPr>
          <a:xfrm>
            <a:off x="72613" y="1544846"/>
            <a:ext cx="1963191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Spending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06A26B-F50B-A243-AD2F-1EE16A7935C1}"/>
              </a:ext>
            </a:extLst>
          </p:cNvPr>
          <p:cNvSpPr txBox="1">
            <a:spLocks/>
          </p:cNvSpPr>
          <p:nvPr/>
        </p:nvSpPr>
        <p:spPr>
          <a:xfrm>
            <a:off x="3929972" y="1540016"/>
            <a:ext cx="1793397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OECD ($3,994)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9FA05C-B3DD-414B-BB28-ABF8D6AB958E}"/>
              </a:ext>
            </a:extLst>
          </p:cNvPr>
          <p:cNvSpPr txBox="1">
            <a:spLocks/>
          </p:cNvSpPr>
          <p:nvPr/>
        </p:nvSpPr>
        <p:spPr>
          <a:xfrm>
            <a:off x="7216518" y="2325348"/>
            <a:ext cx="2344210" cy="297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United States </a:t>
            </a: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($10,586)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20AFF6C-5DDC-BA4C-916A-2B8087DEF8C5}"/>
              </a:ext>
            </a:extLst>
          </p:cNvPr>
          <p:cNvSpPr txBox="1">
            <a:spLocks/>
          </p:cNvSpPr>
          <p:nvPr/>
        </p:nvSpPr>
        <p:spPr>
          <a:xfrm>
            <a:off x="1822555" y="1859874"/>
            <a:ext cx="902458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$1,138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2FE89D-0056-B84A-B0E0-D302D657AC25}"/>
              </a:ext>
            </a:extLst>
          </p:cNvPr>
          <p:cNvSpPr/>
          <p:nvPr/>
        </p:nvSpPr>
        <p:spPr>
          <a:xfrm>
            <a:off x="2819365" y="1975864"/>
            <a:ext cx="1715646" cy="6400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800CAB9-FAA0-AF4C-AB3B-5D43E6D9D4EC}"/>
              </a:ext>
            </a:extLst>
          </p:cNvPr>
          <p:cNvSpPr/>
          <p:nvPr/>
        </p:nvSpPr>
        <p:spPr>
          <a:xfrm flipH="1">
            <a:off x="2699807" y="1892520"/>
            <a:ext cx="210064" cy="210064"/>
          </a:xfrm>
          <a:prstGeom prst="ellipse">
            <a:avLst/>
          </a:prstGeom>
          <a:solidFill>
            <a:srgbClr val="5DAADF">
              <a:alpha val="93000"/>
            </a:srgbClr>
          </a:solidFill>
          <a:ln w="3175">
            <a:solidFill>
              <a:srgbClr val="569ED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6A273E2-9E70-B040-A4B3-A3743FCCD110}"/>
              </a:ext>
            </a:extLst>
          </p:cNvPr>
          <p:cNvSpPr txBox="1">
            <a:spLocks/>
          </p:cNvSpPr>
          <p:nvPr/>
        </p:nvSpPr>
        <p:spPr>
          <a:xfrm>
            <a:off x="21658" y="2409570"/>
            <a:ext cx="2459129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Spending Share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218017-2292-8F4A-A206-D703D295C851}"/>
              </a:ext>
            </a:extLst>
          </p:cNvPr>
          <p:cNvSpPr txBox="1">
            <a:spLocks/>
          </p:cNvSpPr>
          <p:nvPr/>
        </p:nvSpPr>
        <p:spPr>
          <a:xfrm>
            <a:off x="2105082" y="2935206"/>
            <a:ext cx="545963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4.2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5A7CCA5-32A2-E945-900E-D33CBD7BF77B}"/>
              </a:ext>
            </a:extLst>
          </p:cNvPr>
          <p:cNvSpPr txBox="1">
            <a:spLocks/>
          </p:cNvSpPr>
          <p:nvPr/>
        </p:nvSpPr>
        <p:spPr>
          <a:xfrm>
            <a:off x="6568563" y="3122254"/>
            <a:ext cx="2649405" cy="509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United States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(16.9 Per 1000)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8E36269-A474-4B49-A1E3-7F69D882C264}"/>
              </a:ext>
            </a:extLst>
          </p:cNvPr>
          <p:cNvSpPr txBox="1">
            <a:spLocks/>
          </p:cNvSpPr>
          <p:nvPr/>
        </p:nvSpPr>
        <p:spPr>
          <a:xfrm>
            <a:off x="3771376" y="2634911"/>
            <a:ext cx="2459129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OECD (8.8 Per 1000)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4C668D-36C8-194D-BE34-5000A66A44AA}"/>
              </a:ext>
            </a:extLst>
          </p:cNvPr>
          <p:cNvSpPr/>
          <p:nvPr/>
        </p:nvSpPr>
        <p:spPr>
          <a:xfrm>
            <a:off x="4998399" y="3066499"/>
            <a:ext cx="3312020" cy="6400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EB37D3-BA40-0548-8432-E674E0E92E14}"/>
              </a:ext>
            </a:extLst>
          </p:cNvPr>
          <p:cNvSpPr/>
          <p:nvPr/>
        </p:nvSpPr>
        <p:spPr>
          <a:xfrm>
            <a:off x="2909871" y="3066075"/>
            <a:ext cx="1892278" cy="6400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E97EE21-417C-3A4D-804A-4E75AFDB504B}"/>
              </a:ext>
            </a:extLst>
          </p:cNvPr>
          <p:cNvSpPr txBox="1">
            <a:spLocks/>
          </p:cNvSpPr>
          <p:nvPr/>
        </p:nvSpPr>
        <p:spPr>
          <a:xfrm>
            <a:off x="49767" y="4596822"/>
            <a:ext cx="2235722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Coverage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6E2AA8FB-B6C3-C443-BE30-1EF22D55D89A}"/>
              </a:ext>
            </a:extLst>
          </p:cNvPr>
          <p:cNvSpPr txBox="1">
            <a:spLocks/>
          </p:cNvSpPr>
          <p:nvPr/>
        </p:nvSpPr>
        <p:spPr>
          <a:xfrm>
            <a:off x="51441" y="5552636"/>
            <a:ext cx="2235722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Protection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F1DE07-D4D0-464C-8F9C-40CEF0795F72}"/>
              </a:ext>
            </a:extLst>
          </p:cNvPr>
          <p:cNvSpPr/>
          <p:nvPr/>
        </p:nvSpPr>
        <p:spPr>
          <a:xfrm>
            <a:off x="3449448" y="4953876"/>
            <a:ext cx="3840007" cy="60684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2F1CB1-9CEB-7A40-87EB-8CC3EB66D4AB}"/>
              </a:ext>
            </a:extLst>
          </p:cNvPr>
          <p:cNvSpPr/>
          <p:nvPr/>
        </p:nvSpPr>
        <p:spPr>
          <a:xfrm>
            <a:off x="2581767" y="4953452"/>
            <a:ext cx="721393" cy="66599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1F0A93-2CB4-D645-A144-79A98417A2BB}"/>
              </a:ext>
            </a:extLst>
          </p:cNvPr>
          <p:cNvSpPr/>
          <p:nvPr/>
        </p:nvSpPr>
        <p:spPr>
          <a:xfrm flipH="1">
            <a:off x="2476735" y="4887428"/>
            <a:ext cx="210064" cy="210064"/>
          </a:xfrm>
          <a:prstGeom prst="ellipse">
            <a:avLst/>
          </a:prstGeom>
          <a:solidFill>
            <a:srgbClr val="F58220"/>
          </a:solidFill>
          <a:ln w="6350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8166A0D-4799-7C4B-BAA6-E9C1BCCE9A53}"/>
              </a:ext>
            </a:extLst>
          </p:cNvPr>
          <p:cNvSpPr/>
          <p:nvPr/>
        </p:nvSpPr>
        <p:spPr>
          <a:xfrm flipH="1">
            <a:off x="3289221" y="4887428"/>
            <a:ext cx="210064" cy="210064"/>
          </a:xfrm>
          <a:prstGeom prst="ellipse">
            <a:avLst/>
          </a:prstGeom>
          <a:solidFill>
            <a:srgbClr val="6488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CD3D0C4-6988-2148-AE4D-DC68906829E5}"/>
              </a:ext>
            </a:extLst>
          </p:cNvPr>
          <p:cNvSpPr/>
          <p:nvPr/>
        </p:nvSpPr>
        <p:spPr>
          <a:xfrm>
            <a:off x="4650222" y="5863085"/>
            <a:ext cx="1953765" cy="78940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94C554-BAC6-F047-BF49-338F29039F3F}"/>
              </a:ext>
            </a:extLst>
          </p:cNvPr>
          <p:cNvSpPr/>
          <p:nvPr/>
        </p:nvSpPr>
        <p:spPr>
          <a:xfrm>
            <a:off x="2565174" y="5847697"/>
            <a:ext cx="1953765" cy="66599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8BCEC31-C5AA-B344-823C-681C2E5758F1}"/>
              </a:ext>
            </a:extLst>
          </p:cNvPr>
          <p:cNvSpPr/>
          <p:nvPr/>
        </p:nvSpPr>
        <p:spPr>
          <a:xfrm flipH="1">
            <a:off x="2476735" y="5764354"/>
            <a:ext cx="210064" cy="210064"/>
          </a:xfrm>
          <a:prstGeom prst="ellipse">
            <a:avLst/>
          </a:prstGeom>
          <a:solidFill>
            <a:srgbClr val="F58220"/>
          </a:solidFill>
          <a:ln w="6350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84CFCE3-CF05-DF4B-B9E0-DBEF1190F0D8}"/>
              </a:ext>
            </a:extLst>
          </p:cNvPr>
          <p:cNvSpPr/>
          <p:nvPr/>
        </p:nvSpPr>
        <p:spPr>
          <a:xfrm flipH="1">
            <a:off x="4483186" y="5799999"/>
            <a:ext cx="210064" cy="210064"/>
          </a:xfrm>
          <a:prstGeom prst="ellipse">
            <a:avLst/>
          </a:prstGeom>
          <a:solidFill>
            <a:srgbClr val="6488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E7AE54EE-F3CB-984E-B2F1-27EB08CD06B3}"/>
              </a:ext>
            </a:extLst>
          </p:cNvPr>
          <p:cNvSpPr txBox="1">
            <a:spLocks/>
          </p:cNvSpPr>
          <p:nvPr/>
        </p:nvSpPr>
        <p:spPr>
          <a:xfrm>
            <a:off x="2035804" y="4860429"/>
            <a:ext cx="545963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89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C7ADFA0-4985-784E-BD42-A82B38C648CD}"/>
              </a:ext>
            </a:extLst>
          </p:cNvPr>
          <p:cNvSpPr txBox="1">
            <a:spLocks/>
          </p:cNvSpPr>
          <p:nvPr/>
        </p:nvSpPr>
        <p:spPr>
          <a:xfrm>
            <a:off x="1904172" y="5942025"/>
            <a:ext cx="746873" cy="295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30.5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4283529-E009-A645-9BA8-299E1DE4F221}"/>
              </a:ext>
            </a:extLst>
          </p:cNvPr>
          <p:cNvSpPr txBox="1">
            <a:spLocks/>
          </p:cNvSpPr>
          <p:nvPr/>
        </p:nvSpPr>
        <p:spPr>
          <a:xfrm>
            <a:off x="2864114" y="5239930"/>
            <a:ext cx="2321840" cy="258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United States (91%)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598F341E-076C-7C4D-B17A-E36DB7CF6918}"/>
              </a:ext>
            </a:extLst>
          </p:cNvPr>
          <p:cNvSpPr txBox="1">
            <a:spLocks/>
          </p:cNvSpPr>
          <p:nvPr/>
        </p:nvSpPr>
        <p:spPr>
          <a:xfrm>
            <a:off x="3156948" y="6054249"/>
            <a:ext cx="2566421" cy="308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United States (50.2%)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01FAAC58-C7FC-D945-B37E-FC680B618D13}"/>
              </a:ext>
            </a:extLst>
          </p:cNvPr>
          <p:cNvSpPr txBox="1">
            <a:spLocks/>
          </p:cNvSpPr>
          <p:nvPr/>
        </p:nvSpPr>
        <p:spPr>
          <a:xfrm>
            <a:off x="6501215" y="4623032"/>
            <a:ext cx="1620808" cy="217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OECD (98%)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CDC030AD-D97C-3640-9F38-7A020A29A3B9}"/>
              </a:ext>
            </a:extLst>
          </p:cNvPr>
          <p:cNvSpPr txBox="1">
            <a:spLocks/>
          </p:cNvSpPr>
          <p:nvPr/>
        </p:nvSpPr>
        <p:spPr>
          <a:xfrm>
            <a:off x="5959754" y="5545331"/>
            <a:ext cx="1872254" cy="210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OECD (71.2%)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292288C7-3FD6-5440-B792-66E3406EC6D2}"/>
              </a:ext>
            </a:extLst>
          </p:cNvPr>
          <p:cNvSpPr txBox="1">
            <a:spLocks/>
          </p:cNvSpPr>
          <p:nvPr/>
        </p:nvSpPr>
        <p:spPr>
          <a:xfrm>
            <a:off x="8377418" y="4892519"/>
            <a:ext cx="746873" cy="275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EC2B601-151E-484A-B57B-62D00121CB64}"/>
              </a:ext>
            </a:extLst>
          </p:cNvPr>
          <p:cNvSpPr txBox="1">
            <a:spLocks/>
          </p:cNvSpPr>
          <p:nvPr/>
        </p:nvSpPr>
        <p:spPr>
          <a:xfrm>
            <a:off x="8377418" y="5743885"/>
            <a:ext cx="746873" cy="275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85.5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027302A-B7A5-714B-965C-B0AC80E27C93}"/>
              </a:ext>
            </a:extLst>
          </p:cNvPr>
          <p:cNvSpPr/>
          <p:nvPr/>
        </p:nvSpPr>
        <p:spPr>
          <a:xfrm flipH="1">
            <a:off x="4440158" y="1891979"/>
            <a:ext cx="210064" cy="210064"/>
          </a:xfrm>
          <a:prstGeom prst="ellipse">
            <a:avLst/>
          </a:prstGeom>
          <a:solidFill>
            <a:srgbClr val="0082B5">
              <a:alpha val="97000"/>
            </a:srgbClr>
          </a:solidFill>
          <a:ln w="3175">
            <a:solidFill>
              <a:srgbClr val="016E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4539265-F0B4-7F4C-99A5-DC5681E2B4FD}"/>
              </a:ext>
            </a:extLst>
          </p:cNvPr>
          <p:cNvSpPr/>
          <p:nvPr/>
        </p:nvSpPr>
        <p:spPr>
          <a:xfrm flipH="1">
            <a:off x="8310419" y="1840320"/>
            <a:ext cx="297603" cy="297603"/>
          </a:xfrm>
          <a:prstGeom prst="ellipse">
            <a:avLst/>
          </a:prstGeom>
          <a:solidFill>
            <a:srgbClr val="769F2D">
              <a:alpha val="97000"/>
            </a:srgbClr>
          </a:solidFill>
          <a:ln w="3175">
            <a:solidFill>
              <a:srgbClr val="6488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4B44B95-2FA0-5342-855D-41F568CD34BA}"/>
              </a:ext>
            </a:extLst>
          </p:cNvPr>
          <p:cNvSpPr/>
          <p:nvPr/>
        </p:nvSpPr>
        <p:spPr>
          <a:xfrm flipH="1">
            <a:off x="8310419" y="2942688"/>
            <a:ext cx="297603" cy="297603"/>
          </a:xfrm>
          <a:prstGeom prst="ellipse">
            <a:avLst/>
          </a:prstGeom>
          <a:solidFill>
            <a:srgbClr val="769F2D">
              <a:alpha val="97000"/>
            </a:srgbClr>
          </a:solidFill>
          <a:ln w="3175">
            <a:solidFill>
              <a:srgbClr val="6488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955D0B7-128B-3E4B-9B98-18677D105121}"/>
              </a:ext>
            </a:extLst>
          </p:cNvPr>
          <p:cNvSpPr/>
          <p:nvPr/>
        </p:nvSpPr>
        <p:spPr>
          <a:xfrm flipH="1">
            <a:off x="2699807" y="2978214"/>
            <a:ext cx="210064" cy="210064"/>
          </a:xfrm>
          <a:prstGeom prst="ellipse">
            <a:avLst/>
          </a:prstGeom>
          <a:solidFill>
            <a:srgbClr val="5DAADF">
              <a:alpha val="93000"/>
            </a:srgbClr>
          </a:solidFill>
          <a:ln w="3175">
            <a:solidFill>
              <a:srgbClr val="569ED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1626853-3E02-7147-8228-076EBBC1922A}"/>
              </a:ext>
            </a:extLst>
          </p:cNvPr>
          <p:cNvSpPr/>
          <p:nvPr/>
        </p:nvSpPr>
        <p:spPr>
          <a:xfrm flipH="1">
            <a:off x="4790876" y="2985888"/>
            <a:ext cx="210064" cy="210064"/>
          </a:xfrm>
          <a:prstGeom prst="ellipse">
            <a:avLst/>
          </a:prstGeom>
          <a:solidFill>
            <a:srgbClr val="0082B5">
              <a:alpha val="97000"/>
            </a:srgbClr>
          </a:solidFill>
          <a:ln w="3175">
            <a:solidFill>
              <a:srgbClr val="016E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18B0470-F4BF-BD48-8E81-A95A284D82DD}"/>
              </a:ext>
            </a:extLst>
          </p:cNvPr>
          <p:cNvSpPr/>
          <p:nvPr/>
        </p:nvSpPr>
        <p:spPr>
          <a:xfrm>
            <a:off x="7313812" y="4963722"/>
            <a:ext cx="858420" cy="6400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CACACD3-8F76-CB48-A050-33DB5598D460}"/>
              </a:ext>
            </a:extLst>
          </p:cNvPr>
          <p:cNvSpPr/>
          <p:nvPr/>
        </p:nvSpPr>
        <p:spPr>
          <a:xfrm flipH="1">
            <a:off x="7206587" y="4904599"/>
            <a:ext cx="210064" cy="210064"/>
          </a:xfrm>
          <a:prstGeom prst="ellipse">
            <a:avLst/>
          </a:prstGeom>
          <a:solidFill>
            <a:srgbClr val="0082B5"/>
          </a:solidFill>
          <a:ln>
            <a:solidFill>
              <a:srgbClr val="016E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7280763-AAF5-2249-8E3D-0BE666D87E7D}"/>
              </a:ext>
            </a:extLst>
          </p:cNvPr>
          <p:cNvSpPr/>
          <p:nvPr/>
        </p:nvSpPr>
        <p:spPr>
          <a:xfrm flipH="1">
            <a:off x="8136477" y="4885027"/>
            <a:ext cx="210065" cy="210065"/>
          </a:xfrm>
          <a:prstGeom prst="ellipse">
            <a:avLst/>
          </a:prstGeom>
          <a:solidFill>
            <a:srgbClr val="F58220"/>
          </a:solidFill>
          <a:ln w="6350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9AB77AB-A09C-2041-83E6-BC9852C7FFF9}"/>
              </a:ext>
            </a:extLst>
          </p:cNvPr>
          <p:cNvSpPr/>
          <p:nvPr/>
        </p:nvSpPr>
        <p:spPr>
          <a:xfrm>
            <a:off x="6728224" y="5847697"/>
            <a:ext cx="1444008" cy="78940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1988361-A32D-8C48-8B40-7A9DABA5CAD7}"/>
              </a:ext>
            </a:extLst>
          </p:cNvPr>
          <p:cNvSpPr/>
          <p:nvPr/>
        </p:nvSpPr>
        <p:spPr>
          <a:xfrm flipH="1">
            <a:off x="8136477" y="5770754"/>
            <a:ext cx="210065" cy="210065"/>
          </a:xfrm>
          <a:prstGeom prst="ellipse">
            <a:avLst/>
          </a:prstGeom>
          <a:solidFill>
            <a:srgbClr val="F58220"/>
          </a:solidFill>
          <a:ln w="6350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BBBD2D1-28AD-1E4B-B5B9-C5885CA9727D}"/>
              </a:ext>
            </a:extLst>
          </p:cNvPr>
          <p:cNvSpPr/>
          <p:nvPr/>
        </p:nvSpPr>
        <p:spPr>
          <a:xfrm flipH="1">
            <a:off x="6552737" y="5782721"/>
            <a:ext cx="210064" cy="210064"/>
          </a:xfrm>
          <a:prstGeom prst="ellipse">
            <a:avLst/>
          </a:prstGeom>
          <a:solidFill>
            <a:srgbClr val="0082B5"/>
          </a:solidFill>
          <a:ln>
            <a:solidFill>
              <a:srgbClr val="016E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A2AE1D9-1DA6-354E-B85A-8DA137300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45613"/>
            <a:ext cx="1304950" cy="564304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B770C3F4-78FE-694A-8E87-FA578AC33D7D}"/>
              </a:ext>
            </a:extLst>
          </p:cNvPr>
          <p:cNvSpPr txBox="1">
            <a:spLocks/>
          </p:cNvSpPr>
          <p:nvPr/>
        </p:nvSpPr>
        <p:spPr>
          <a:xfrm>
            <a:off x="1936300" y="622565"/>
            <a:ext cx="7127165" cy="4165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1874A7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….but Gets Less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3" grpId="0" animBg="1"/>
      <p:bldP spid="7" grpId="0"/>
      <p:bldP spid="8" grpId="0"/>
      <p:bldP spid="10" grpId="0"/>
      <p:bldP spid="11" grpId="0"/>
      <p:bldP spid="12" grpId="0"/>
      <p:bldP spid="14" grpId="0"/>
      <p:bldP spid="27" grpId="0" animBg="1"/>
      <p:bldP spid="15" grpId="0"/>
      <p:bldP spid="18" grpId="0"/>
      <p:bldP spid="19" grpId="0"/>
      <p:bldP spid="22" grpId="0"/>
      <p:bldP spid="24" grpId="0" animBg="1"/>
      <p:bldP spid="23" grpId="0" animBg="1"/>
      <p:bldP spid="16" grpId="0"/>
      <p:bldP spid="17" grpId="0"/>
      <p:bldP spid="20" grpId="0"/>
      <p:bldP spid="21" grpId="0"/>
      <p:bldP spid="28" grpId="0" animBg="1"/>
      <p:bldP spid="29" grpId="0" animBg="1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45" grpId="0" animBg="1"/>
      <p:bldP spid="46" grpId="0" animBg="1"/>
      <p:bldP spid="47" grpId="0" animBg="1"/>
      <p:bldP spid="51" grpId="0" animBg="1"/>
      <p:bldP spid="52" grpId="0"/>
      <p:bldP spid="53" grpId="0"/>
      <p:bldP spid="54" grpId="0"/>
      <p:bldP spid="55" grpId="1"/>
      <p:bldP spid="57" grpId="0"/>
      <p:bldP spid="58" grpId="1"/>
      <p:bldP spid="59" grpId="0"/>
      <p:bldP spid="60" grpId="0"/>
      <p:bldP spid="75" grpId="0" animBg="1"/>
      <p:bldP spid="78" grpId="0" animBg="1"/>
      <p:bldP spid="79" grpId="0" animBg="1"/>
      <p:bldP spid="76" grpId="0" animBg="1"/>
      <p:bldP spid="77" grpId="0" animBg="1"/>
      <p:bldP spid="80" grpId="0" animBg="1"/>
      <p:bldP spid="50" grpId="0" animBg="1"/>
      <p:bldP spid="39" grpId="0" animBg="1"/>
      <p:bldP spid="81" grpId="0" animBg="1"/>
      <p:bldP spid="49" grpId="0" animBg="1"/>
      <p:bldP spid="48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9B53AD-D839-B84F-9721-9752C1BEF1E9}"/>
              </a:ext>
            </a:extLst>
          </p:cNvPr>
          <p:cNvSpPr/>
          <p:nvPr/>
        </p:nvSpPr>
        <p:spPr>
          <a:xfrm>
            <a:off x="0" y="6466628"/>
            <a:ext cx="9144000" cy="391372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5C9F3-B09F-0343-8661-8C6339B1FE5C}"/>
              </a:ext>
            </a:extLst>
          </p:cNvPr>
          <p:cNvSpPr/>
          <p:nvPr/>
        </p:nvSpPr>
        <p:spPr>
          <a:xfrm>
            <a:off x="6261" y="657436"/>
            <a:ext cx="9144000" cy="5943539"/>
          </a:xfrm>
          <a:prstGeom prst="rect">
            <a:avLst/>
          </a:prstGeom>
          <a:solidFill>
            <a:srgbClr val="5DAADF">
              <a:alpha val="13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835" y="120425"/>
            <a:ext cx="7127165" cy="416508"/>
          </a:xfrm>
        </p:spPr>
        <p:txBody>
          <a:bodyPr anchor="t">
            <a:noAutofit/>
          </a:bodyPr>
          <a:lstStyle/>
          <a:p>
            <a:pPr algn="r"/>
            <a:r>
              <a:rPr lang="en-US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Spends More than Other Countries</a:t>
            </a:r>
            <a:br>
              <a:rPr lang="en-US" sz="2800" b="1" dirty="0">
                <a:solidFill>
                  <a:srgbClr val="3B10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>
              <a:solidFill>
                <a:srgbClr val="1874A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DF884-41A3-4F54-BD8D-59D7EB1D5C21}"/>
              </a:ext>
            </a:extLst>
          </p:cNvPr>
          <p:cNvSpPr/>
          <p:nvPr/>
        </p:nvSpPr>
        <p:spPr>
          <a:xfrm>
            <a:off x="5151630" y="6527991"/>
            <a:ext cx="3998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400" b="1" i="1" u="sng" dirty="0">
                <a:solidFill>
                  <a:schemeClr val="bg1"/>
                </a:solidFill>
              </a:rPr>
              <a:t>Source:</a:t>
            </a:r>
            <a:r>
              <a:rPr lang="en-US" altLang="en-US" sz="1400" b="1" i="1" dirty="0">
                <a:solidFill>
                  <a:schemeClr val="bg1"/>
                </a:solidFill>
              </a:rPr>
              <a:t> OECD Health at a Glance 2019, 36 countries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DCF178-0AA7-9349-9BED-14B13A1611F6}"/>
              </a:ext>
            </a:extLst>
          </p:cNvPr>
          <p:cNvSpPr txBox="1">
            <a:spLocks/>
          </p:cNvSpPr>
          <p:nvPr/>
        </p:nvSpPr>
        <p:spPr>
          <a:xfrm>
            <a:off x="49767" y="644658"/>
            <a:ext cx="3449517" cy="649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963B2D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Status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BF05B3-93DE-AE48-9E2E-C0B991CFD5A8}"/>
              </a:ext>
            </a:extLst>
          </p:cNvPr>
          <p:cNvSpPr txBox="1">
            <a:spLocks/>
          </p:cNvSpPr>
          <p:nvPr/>
        </p:nvSpPr>
        <p:spPr>
          <a:xfrm>
            <a:off x="2356927" y="1164220"/>
            <a:ext cx="2083231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 Performer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F531FCB-BE06-1449-8014-2D460938C215}"/>
              </a:ext>
            </a:extLst>
          </p:cNvPr>
          <p:cNvSpPr txBox="1">
            <a:spLocks/>
          </p:cNvSpPr>
          <p:nvPr/>
        </p:nvSpPr>
        <p:spPr>
          <a:xfrm>
            <a:off x="7289455" y="1164220"/>
            <a:ext cx="1689923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Performer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C72E5D-4F17-444B-A494-0889EE0491B2}"/>
              </a:ext>
            </a:extLst>
          </p:cNvPr>
          <p:cNvSpPr/>
          <p:nvPr/>
        </p:nvSpPr>
        <p:spPr>
          <a:xfrm>
            <a:off x="4793051" y="2331182"/>
            <a:ext cx="1225296" cy="6400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AD216E-ACAC-2843-8203-01E9871E3400}"/>
              </a:ext>
            </a:extLst>
          </p:cNvPr>
          <p:cNvSpPr txBox="1">
            <a:spLocks/>
          </p:cNvSpPr>
          <p:nvPr/>
        </p:nvSpPr>
        <p:spPr>
          <a:xfrm>
            <a:off x="260507" y="1777048"/>
            <a:ext cx="1963191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Expectancy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06A26B-F50B-A243-AD2F-1EE16A7935C1}"/>
              </a:ext>
            </a:extLst>
          </p:cNvPr>
          <p:cNvSpPr txBox="1">
            <a:spLocks/>
          </p:cNvSpPr>
          <p:nvPr/>
        </p:nvSpPr>
        <p:spPr>
          <a:xfrm>
            <a:off x="5351428" y="1897988"/>
            <a:ext cx="1963191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OECD 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80.7 Years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9FA05C-B3DD-414B-BB28-ABF8D6AB958E}"/>
              </a:ext>
            </a:extLst>
          </p:cNvPr>
          <p:cNvSpPr txBox="1">
            <a:spLocks/>
          </p:cNvSpPr>
          <p:nvPr/>
        </p:nvSpPr>
        <p:spPr>
          <a:xfrm>
            <a:off x="3321328" y="2474053"/>
            <a:ext cx="2618412" cy="297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United States 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78.6 Years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20AFF6C-5DDC-BA4C-916A-2B8087DEF8C5}"/>
              </a:ext>
            </a:extLst>
          </p:cNvPr>
          <p:cNvSpPr txBox="1">
            <a:spLocks/>
          </p:cNvSpPr>
          <p:nvPr/>
        </p:nvSpPr>
        <p:spPr>
          <a:xfrm>
            <a:off x="1643440" y="2199003"/>
            <a:ext cx="582150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74.8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2FE89D-0056-B84A-B0E0-D302D657AC25}"/>
              </a:ext>
            </a:extLst>
          </p:cNvPr>
          <p:cNvSpPr/>
          <p:nvPr/>
        </p:nvSpPr>
        <p:spPr>
          <a:xfrm>
            <a:off x="2463505" y="2312893"/>
            <a:ext cx="2093976" cy="6400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800CAB9-FAA0-AF4C-AB3B-5D43E6D9D4EC}"/>
              </a:ext>
            </a:extLst>
          </p:cNvPr>
          <p:cNvSpPr/>
          <p:nvPr/>
        </p:nvSpPr>
        <p:spPr>
          <a:xfrm flipH="1">
            <a:off x="2271987" y="2244967"/>
            <a:ext cx="210064" cy="210064"/>
          </a:xfrm>
          <a:prstGeom prst="ellipse">
            <a:avLst/>
          </a:prstGeom>
          <a:solidFill>
            <a:srgbClr val="963B2D">
              <a:alpha val="93000"/>
            </a:srgbClr>
          </a:solidFill>
          <a:ln w="3175">
            <a:solidFill>
              <a:srgbClr val="963B2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6A273E2-9E70-B040-A4B3-A3743FCCD110}"/>
              </a:ext>
            </a:extLst>
          </p:cNvPr>
          <p:cNvSpPr txBox="1">
            <a:spLocks/>
          </p:cNvSpPr>
          <p:nvPr/>
        </p:nvSpPr>
        <p:spPr>
          <a:xfrm>
            <a:off x="260507" y="2880210"/>
            <a:ext cx="2459129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Avoidable Mortality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218017-2292-8F4A-A206-D703D295C851}"/>
              </a:ext>
            </a:extLst>
          </p:cNvPr>
          <p:cNvSpPr txBox="1">
            <a:spLocks/>
          </p:cNvSpPr>
          <p:nvPr/>
        </p:nvSpPr>
        <p:spPr>
          <a:xfrm>
            <a:off x="1679627" y="3218600"/>
            <a:ext cx="545963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426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8E36269-A474-4B49-A1E3-7F69D882C264}"/>
              </a:ext>
            </a:extLst>
          </p:cNvPr>
          <p:cNvSpPr txBox="1">
            <a:spLocks/>
          </p:cNvSpPr>
          <p:nvPr/>
        </p:nvSpPr>
        <p:spPr>
          <a:xfrm>
            <a:off x="5835619" y="2908002"/>
            <a:ext cx="2618412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OECD 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208 Per 100 000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4C668D-36C8-194D-BE34-5000A66A44AA}"/>
              </a:ext>
            </a:extLst>
          </p:cNvPr>
          <p:cNvSpPr/>
          <p:nvPr/>
        </p:nvSpPr>
        <p:spPr>
          <a:xfrm>
            <a:off x="5473610" y="3349892"/>
            <a:ext cx="864290" cy="6400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EB37D3-BA40-0548-8432-E674E0E92E14}"/>
              </a:ext>
            </a:extLst>
          </p:cNvPr>
          <p:cNvSpPr/>
          <p:nvPr/>
        </p:nvSpPr>
        <p:spPr>
          <a:xfrm>
            <a:off x="2482051" y="3349469"/>
            <a:ext cx="2765150" cy="6400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E97EE21-417C-3A4D-804A-4E75AFDB504B}"/>
              </a:ext>
            </a:extLst>
          </p:cNvPr>
          <p:cNvSpPr txBox="1">
            <a:spLocks/>
          </p:cNvSpPr>
          <p:nvPr/>
        </p:nvSpPr>
        <p:spPr>
          <a:xfrm>
            <a:off x="171555" y="4003810"/>
            <a:ext cx="2637032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Chronic disease morbidity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6E2AA8FB-B6C3-C443-BE30-1EF22D55D89A}"/>
              </a:ext>
            </a:extLst>
          </p:cNvPr>
          <p:cNvSpPr txBox="1">
            <a:spLocks/>
          </p:cNvSpPr>
          <p:nvPr/>
        </p:nvSpPr>
        <p:spPr>
          <a:xfrm>
            <a:off x="260507" y="4962259"/>
            <a:ext cx="2235722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Self-rated health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F1DE07-D4D0-464C-8F9C-40CEF0795F72}"/>
              </a:ext>
            </a:extLst>
          </p:cNvPr>
          <p:cNvSpPr/>
          <p:nvPr/>
        </p:nvSpPr>
        <p:spPr>
          <a:xfrm>
            <a:off x="3856590" y="4400701"/>
            <a:ext cx="2455336" cy="7128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2F1CB1-9CEB-7A40-87EB-8CC3EB66D4AB}"/>
              </a:ext>
            </a:extLst>
          </p:cNvPr>
          <p:cNvSpPr/>
          <p:nvPr/>
        </p:nvSpPr>
        <p:spPr>
          <a:xfrm>
            <a:off x="2435303" y="4400279"/>
            <a:ext cx="1174485" cy="61319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1F0A93-2CB4-D645-A144-79A98417A2BB}"/>
              </a:ext>
            </a:extLst>
          </p:cNvPr>
          <p:cNvSpPr/>
          <p:nvPr/>
        </p:nvSpPr>
        <p:spPr>
          <a:xfrm flipH="1">
            <a:off x="2271987" y="4331854"/>
            <a:ext cx="210064" cy="210064"/>
          </a:xfrm>
          <a:prstGeom prst="ellipse">
            <a:avLst/>
          </a:prstGeom>
          <a:solidFill>
            <a:srgbClr val="963B2D">
              <a:alpha val="93000"/>
            </a:srgbClr>
          </a:solidFill>
          <a:ln w="3175">
            <a:solidFill>
              <a:srgbClr val="963B2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CD3D0C4-6988-2148-AE4D-DC68906829E5}"/>
              </a:ext>
            </a:extLst>
          </p:cNvPr>
          <p:cNvSpPr/>
          <p:nvPr/>
        </p:nvSpPr>
        <p:spPr>
          <a:xfrm>
            <a:off x="5747262" y="5447497"/>
            <a:ext cx="2448715" cy="6400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94C554-BAC6-F047-BF49-338F29039F3F}"/>
              </a:ext>
            </a:extLst>
          </p:cNvPr>
          <p:cNvSpPr/>
          <p:nvPr/>
        </p:nvSpPr>
        <p:spPr>
          <a:xfrm>
            <a:off x="2435303" y="5447497"/>
            <a:ext cx="3240398" cy="6400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8BCEC31-C5AA-B344-823C-681C2E5758F1}"/>
              </a:ext>
            </a:extLst>
          </p:cNvPr>
          <p:cNvSpPr/>
          <p:nvPr/>
        </p:nvSpPr>
        <p:spPr>
          <a:xfrm flipH="1">
            <a:off x="2271987" y="5366547"/>
            <a:ext cx="210064" cy="210064"/>
          </a:xfrm>
          <a:prstGeom prst="ellipse">
            <a:avLst/>
          </a:prstGeom>
          <a:solidFill>
            <a:srgbClr val="963B2D">
              <a:alpha val="93000"/>
            </a:srgbClr>
          </a:solidFill>
          <a:ln w="3175">
            <a:solidFill>
              <a:srgbClr val="963B2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E7AE54EE-F3CB-984E-B2F1-27EB08CD06B3}"/>
              </a:ext>
            </a:extLst>
          </p:cNvPr>
          <p:cNvSpPr txBox="1">
            <a:spLocks/>
          </p:cNvSpPr>
          <p:nvPr/>
        </p:nvSpPr>
        <p:spPr>
          <a:xfrm>
            <a:off x="1449690" y="4307498"/>
            <a:ext cx="881963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13.1%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C7ADFA0-4985-784E-BD42-A82B38C648CD}"/>
              </a:ext>
            </a:extLst>
          </p:cNvPr>
          <p:cNvSpPr txBox="1">
            <a:spLocks/>
          </p:cNvSpPr>
          <p:nvPr/>
        </p:nvSpPr>
        <p:spPr>
          <a:xfrm>
            <a:off x="1463749" y="5348766"/>
            <a:ext cx="837867" cy="295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17.0%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4283529-E009-A645-9BA8-299E1DE4F221}"/>
              </a:ext>
            </a:extLst>
          </p:cNvPr>
          <p:cNvSpPr txBox="1">
            <a:spLocks/>
          </p:cNvSpPr>
          <p:nvPr/>
        </p:nvSpPr>
        <p:spPr>
          <a:xfrm>
            <a:off x="2717650" y="4686757"/>
            <a:ext cx="2321840" cy="258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United States (10.8%)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598F341E-076C-7C4D-B17A-E36DB7CF6918}"/>
              </a:ext>
            </a:extLst>
          </p:cNvPr>
          <p:cNvSpPr txBox="1">
            <a:spLocks/>
          </p:cNvSpPr>
          <p:nvPr/>
        </p:nvSpPr>
        <p:spPr>
          <a:xfrm>
            <a:off x="6512105" y="5700961"/>
            <a:ext cx="2566421" cy="308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United States (2.6%)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CDC030AD-D97C-3640-9F38-7A020A29A3B9}"/>
              </a:ext>
            </a:extLst>
          </p:cNvPr>
          <p:cNvSpPr txBox="1">
            <a:spLocks/>
          </p:cNvSpPr>
          <p:nvPr/>
        </p:nvSpPr>
        <p:spPr>
          <a:xfrm>
            <a:off x="5154016" y="5120383"/>
            <a:ext cx="1872254" cy="210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OECD (8.7%)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292288C7-3FD6-5440-B792-66E3406EC6D2}"/>
              </a:ext>
            </a:extLst>
          </p:cNvPr>
          <p:cNvSpPr txBox="1">
            <a:spLocks/>
          </p:cNvSpPr>
          <p:nvPr/>
        </p:nvSpPr>
        <p:spPr>
          <a:xfrm>
            <a:off x="8378828" y="4336713"/>
            <a:ext cx="746873" cy="275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3.3%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EC2B601-151E-484A-B57B-62D00121CB64}"/>
              </a:ext>
            </a:extLst>
          </p:cNvPr>
          <p:cNvSpPr txBox="1">
            <a:spLocks/>
          </p:cNvSpPr>
          <p:nvPr/>
        </p:nvSpPr>
        <p:spPr>
          <a:xfrm>
            <a:off x="8393265" y="5338411"/>
            <a:ext cx="692784" cy="275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2.3%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955D0B7-128B-3E4B-9B98-18677D105121}"/>
              </a:ext>
            </a:extLst>
          </p:cNvPr>
          <p:cNvSpPr/>
          <p:nvPr/>
        </p:nvSpPr>
        <p:spPr>
          <a:xfrm flipH="1">
            <a:off x="2271987" y="3261608"/>
            <a:ext cx="210064" cy="210064"/>
          </a:xfrm>
          <a:prstGeom prst="ellipse">
            <a:avLst/>
          </a:prstGeom>
          <a:solidFill>
            <a:srgbClr val="963B2D">
              <a:alpha val="93000"/>
            </a:srgbClr>
          </a:solidFill>
          <a:ln w="3175">
            <a:solidFill>
              <a:srgbClr val="963B2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18B0470-F4BF-BD48-8E81-A95A284D82DD}"/>
              </a:ext>
            </a:extLst>
          </p:cNvPr>
          <p:cNvSpPr/>
          <p:nvPr/>
        </p:nvSpPr>
        <p:spPr>
          <a:xfrm>
            <a:off x="6470214" y="4410548"/>
            <a:ext cx="1664208" cy="6400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CACACD3-8F76-CB48-A050-33DB5598D460}"/>
              </a:ext>
            </a:extLst>
          </p:cNvPr>
          <p:cNvSpPr/>
          <p:nvPr/>
        </p:nvSpPr>
        <p:spPr>
          <a:xfrm flipH="1">
            <a:off x="6292300" y="4331855"/>
            <a:ext cx="210064" cy="210064"/>
          </a:xfrm>
          <a:prstGeom prst="ellipse">
            <a:avLst/>
          </a:prstGeom>
          <a:solidFill>
            <a:srgbClr val="0082B5">
              <a:alpha val="97000"/>
            </a:srgbClr>
          </a:solidFill>
          <a:ln w="3175">
            <a:solidFill>
              <a:srgbClr val="016E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7280763-AAF5-2249-8E3D-0BE666D87E7D}"/>
              </a:ext>
            </a:extLst>
          </p:cNvPr>
          <p:cNvSpPr/>
          <p:nvPr/>
        </p:nvSpPr>
        <p:spPr>
          <a:xfrm flipH="1">
            <a:off x="8122021" y="4331854"/>
            <a:ext cx="210065" cy="210065"/>
          </a:xfrm>
          <a:prstGeom prst="ellipse">
            <a:avLst/>
          </a:prstGeom>
          <a:solidFill>
            <a:srgbClr val="963B2D">
              <a:alpha val="93000"/>
            </a:srgbClr>
          </a:solidFill>
          <a:ln w="3175">
            <a:solidFill>
              <a:srgbClr val="963B2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1988361-A32D-8C48-8B40-7A9DABA5CAD7}"/>
              </a:ext>
            </a:extLst>
          </p:cNvPr>
          <p:cNvSpPr/>
          <p:nvPr/>
        </p:nvSpPr>
        <p:spPr>
          <a:xfrm flipH="1">
            <a:off x="8122021" y="5366546"/>
            <a:ext cx="210065" cy="210065"/>
          </a:xfrm>
          <a:prstGeom prst="ellipse">
            <a:avLst/>
          </a:prstGeom>
          <a:solidFill>
            <a:srgbClr val="963B2D">
              <a:alpha val="93000"/>
            </a:srgbClr>
          </a:solidFill>
          <a:ln w="3175">
            <a:solidFill>
              <a:srgbClr val="963B2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BBBD2D1-28AD-1E4B-B5B9-C5885CA9727D}"/>
              </a:ext>
            </a:extLst>
          </p:cNvPr>
          <p:cNvSpPr/>
          <p:nvPr/>
        </p:nvSpPr>
        <p:spPr>
          <a:xfrm flipH="1">
            <a:off x="5615493" y="5366547"/>
            <a:ext cx="210064" cy="210064"/>
          </a:xfrm>
          <a:prstGeom prst="ellipse">
            <a:avLst/>
          </a:prstGeom>
          <a:solidFill>
            <a:srgbClr val="0082B5">
              <a:alpha val="97000"/>
            </a:srgbClr>
          </a:solidFill>
          <a:ln w="3175">
            <a:solidFill>
              <a:srgbClr val="016E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BD4D5C2-9DDF-8449-B21B-17C6AD362446}"/>
              </a:ext>
            </a:extLst>
          </p:cNvPr>
          <p:cNvSpPr/>
          <p:nvPr/>
        </p:nvSpPr>
        <p:spPr>
          <a:xfrm flipH="1">
            <a:off x="4553313" y="2181818"/>
            <a:ext cx="297603" cy="297603"/>
          </a:xfrm>
          <a:prstGeom prst="ellipse">
            <a:avLst/>
          </a:prstGeom>
          <a:solidFill>
            <a:srgbClr val="769F2D">
              <a:alpha val="97000"/>
            </a:srgbClr>
          </a:solidFill>
          <a:ln w="3175">
            <a:solidFill>
              <a:srgbClr val="6488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E291D724-25A3-E34A-9157-167A4CBF1333}"/>
              </a:ext>
            </a:extLst>
          </p:cNvPr>
          <p:cNvSpPr txBox="1">
            <a:spLocks/>
          </p:cNvSpPr>
          <p:nvPr/>
        </p:nvSpPr>
        <p:spPr>
          <a:xfrm>
            <a:off x="8315683" y="2187811"/>
            <a:ext cx="700013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84.2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B6208AA-11D9-0C4D-BDE6-30E330501619}"/>
              </a:ext>
            </a:extLst>
          </p:cNvPr>
          <p:cNvSpPr/>
          <p:nvPr/>
        </p:nvSpPr>
        <p:spPr>
          <a:xfrm flipH="1">
            <a:off x="5247293" y="3219973"/>
            <a:ext cx="297603" cy="297603"/>
          </a:xfrm>
          <a:prstGeom prst="ellipse">
            <a:avLst/>
          </a:prstGeom>
          <a:solidFill>
            <a:srgbClr val="769F2D">
              <a:alpha val="97000"/>
            </a:srgbClr>
          </a:solidFill>
          <a:ln w="3175">
            <a:solidFill>
              <a:srgbClr val="6488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635D9E90-1DD4-FE44-851B-EC7FD24BD10D}"/>
              </a:ext>
            </a:extLst>
          </p:cNvPr>
          <p:cNvSpPr txBox="1">
            <a:spLocks/>
          </p:cNvSpPr>
          <p:nvPr/>
        </p:nvSpPr>
        <p:spPr>
          <a:xfrm>
            <a:off x="8369184" y="3248699"/>
            <a:ext cx="700013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125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C46B8ED7-69CF-7B43-BE16-ACA3C0E411FD}"/>
              </a:ext>
            </a:extLst>
          </p:cNvPr>
          <p:cNvSpPr txBox="1">
            <a:spLocks/>
          </p:cNvSpPr>
          <p:nvPr/>
        </p:nvSpPr>
        <p:spPr>
          <a:xfrm>
            <a:off x="3148230" y="3562219"/>
            <a:ext cx="3294275" cy="297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United States 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262 per 100 000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84CFCE3-CF05-DF4B-B9E0-DBEF1190F0D8}"/>
              </a:ext>
            </a:extLst>
          </p:cNvPr>
          <p:cNvSpPr/>
          <p:nvPr/>
        </p:nvSpPr>
        <p:spPr>
          <a:xfrm flipH="1">
            <a:off x="7881012" y="5305367"/>
            <a:ext cx="308286" cy="308286"/>
          </a:xfrm>
          <a:prstGeom prst="ellipse">
            <a:avLst/>
          </a:prstGeom>
          <a:solidFill>
            <a:srgbClr val="769F2D">
              <a:alpha val="97000"/>
            </a:srgbClr>
          </a:solidFill>
          <a:ln w="3175">
            <a:solidFill>
              <a:srgbClr val="6488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84D8A026-04E8-2549-8628-C7268020D404}"/>
              </a:ext>
            </a:extLst>
          </p:cNvPr>
          <p:cNvSpPr txBox="1">
            <a:spLocks/>
          </p:cNvSpPr>
          <p:nvPr/>
        </p:nvSpPr>
        <p:spPr>
          <a:xfrm>
            <a:off x="5586118" y="4608944"/>
            <a:ext cx="1872254" cy="210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</a:rPr>
              <a:t>OECD (6.4%)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5EEC55F-88EB-D041-A765-15076F5A46AE}"/>
              </a:ext>
            </a:extLst>
          </p:cNvPr>
          <p:cNvSpPr/>
          <p:nvPr/>
        </p:nvSpPr>
        <p:spPr>
          <a:xfrm>
            <a:off x="6486762" y="3353853"/>
            <a:ext cx="1645920" cy="6400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1626853-3E02-7147-8228-076EBBC1922A}"/>
              </a:ext>
            </a:extLst>
          </p:cNvPr>
          <p:cNvSpPr/>
          <p:nvPr/>
        </p:nvSpPr>
        <p:spPr>
          <a:xfrm flipH="1">
            <a:off x="6311925" y="3261608"/>
            <a:ext cx="210064" cy="210064"/>
          </a:xfrm>
          <a:prstGeom prst="ellipse">
            <a:avLst/>
          </a:prstGeom>
          <a:solidFill>
            <a:srgbClr val="0082B5">
              <a:alpha val="97000"/>
            </a:srgbClr>
          </a:solidFill>
          <a:ln w="3175">
            <a:solidFill>
              <a:srgbClr val="016E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2DF44D0-F1A3-4847-BE5F-306C9894D733}"/>
              </a:ext>
            </a:extLst>
          </p:cNvPr>
          <p:cNvSpPr/>
          <p:nvPr/>
        </p:nvSpPr>
        <p:spPr>
          <a:xfrm flipH="1">
            <a:off x="8122022" y="3261608"/>
            <a:ext cx="210064" cy="210064"/>
          </a:xfrm>
          <a:prstGeom prst="ellipse">
            <a:avLst/>
          </a:prstGeom>
          <a:solidFill>
            <a:srgbClr val="963B2D">
              <a:alpha val="93000"/>
            </a:srgbClr>
          </a:solidFill>
          <a:ln w="3175">
            <a:solidFill>
              <a:srgbClr val="963B2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C573F76-8C42-B844-B504-764748102ED2}"/>
              </a:ext>
            </a:extLst>
          </p:cNvPr>
          <p:cNvSpPr/>
          <p:nvPr/>
        </p:nvSpPr>
        <p:spPr>
          <a:xfrm>
            <a:off x="6118961" y="2326894"/>
            <a:ext cx="2029968" cy="64008"/>
          </a:xfrm>
          <a:prstGeom prst="rect">
            <a:avLst/>
          </a:prstGeom>
          <a:solidFill>
            <a:srgbClr val="5E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027302A-B7A5-714B-965C-B0AC80E27C93}"/>
              </a:ext>
            </a:extLst>
          </p:cNvPr>
          <p:cNvSpPr/>
          <p:nvPr/>
        </p:nvSpPr>
        <p:spPr>
          <a:xfrm flipH="1">
            <a:off x="6003834" y="2244967"/>
            <a:ext cx="210064" cy="210064"/>
          </a:xfrm>
          <a:prstGeom prst="ellipse">
            <a:avLst/>
          </a:prstGeom>
          <a:solidFill>
            <a:srgbClr val="0082B5">
              <a:alpha val="97000"/>
            </a:srgbClr>
          </a:solidFill>
          <a:ln w="3175">
            <a:solidFill>
              <a:srgbClr val="016E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52F81BF-A7AA-BB47-ABF5-3DB17008EF54}"/>
              </a:ext>
            </a:extLst>
          </p:cNvPr>
          <p:cNvSpPr/>
          <p:nvPr/>
        </p:nvSpPr>
        <p:spPr>
          <a:xfrm flipH="1">
            <a:off x="8122022" y="2244967"/>
            <a:ext cx="210064" cy="210064"/>
          </a:xfrm>
          <a:prstGeom prst="ellipse">
            <a:avLst/>
          </a:prstGeom>
          <a:solidFill>
            <a:srgbClr val="963B2D">
              <a:alpha val="93000"/>
            </a:srgbClr>
          </a:solidFill>
          <a:ln w="3175">
            <a:solidFill>
              <a:srgbClr val="963B2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76D532AC-D78A-B345-A3FD-C48A2A9A2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45613"/>
            <a:ext cx="1304950" cy="564304"/>
          </a:xfrm>
          <a:prstGeom prst="rect">
            <a:avLst/>
          </a:prstGeom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ADDB489F-5DC5-D345-9A7D-61E8D826FA33}"/>
              </a:ext>
            </a:extLst>
          </p:cNvPr>
          <p:cNvSpPr txBox="1">
            <a:spLocks/>
          </p:cNvSpPr>
          <p:nvPr/>
        </p:nvSpPr>
        <p:spPr>
          <a:xfrm>
            <a:off x="1878769" y="634085"/>
            <a:ext cx="7127165" cy="4165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1874A7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….but Gets Less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5C3CD9A-D8A8-D644-83D0-5C8C8FE5A80B}"/>
              </a:ext>
            </a:extLst>
          </p:cNvPr>
          <p:cNvSpPr/>
          <p:nvPr/>
        </p:nvSpPr>
        <p:spPr>
          <a:xfrm flipH="1">
            <a:off x="3598017" y="4244316"/>
            <a:ext cx="297603" cy="297603"/>
          </a:xfrm>
          <a:prstGeom prst="ellipse">
            <a:avLst/>
          </a:prstGeom>
          <a:solidFill>
            <a:srgbClr val="769F2D">
              <a:alpha val="97000"/>
            </a:srgbClr>
          </a:solidFill>
          <a:ln w="3175">
            <a:solidFill>
              <a:srgbClr val="6488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43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10" grpId="0"/>
      <p:bldP spid="12" grpId="0"/>
      <p:bldP spid="27" grpId="0" animBg="1"/>
      <p:bldP spid="15" grpId="0"/>
      <p:bldP spid="18" grpId="0"/>
      <p:bldP spid="19" grpId="0"/>
      <p:bldP spid="22" grpId="0"/>
      <p:bldP spid="24" grpId="0" animBg="1"/>
      <p:bldP spid="23" grpId="0" animBg="1"/>
      <p:bldP spid="16" grpId="0"/>
      <p:bldP spid="17" grpId="0"/>
      <p:bldP spid="21" grpId="0"/>
      <p:bldP spid="28" grpId="0" animBg="1"/>
      <p:bldP spid="29" grpId="0" animBg="1"/>
      <p:bldP spid="33" grpId="0"/>
      <p:bldP spid="34" grpId="0"/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52" grpId="0"/>
      <p:bldP spid="53" grpId="0"/>
      <p:bldP spid="54" grpId="0"/>
      <p:bldP spid="55" grpId="0"/>
      <p:bldP spid="58" grpId="0"/>
      <p:bldP spid="59" grpId="0"/>
      <p:bldP spid="60" grpId="0"/>
      <p:bldP spid="76" grpId="0" animBg="1"/>
      <p:bldP spid="80" grpId="0" animBg="1"/>
      <p:bldP spid="50" grpId="0" animBg="1"/>
      <p:bldP spid="39" grpId="0" animBg="1"/>
      <p:bldP spid="49" grpId="0" animBg="1"/>
      <p:bldP spid="48" grpId="0" animBg="1"/>
      <p:bldP spid="64" grpId="0" animBg="1"/>
      <p:bldP spid="65" grpId="0"/>
      <p:bldP spid="66" grpId="0" animBg="1"/>
      <p:bldP spid="67" grpId="0"/>
      <p:bldP spid="68" grpId="0"/>
      <p:bldP spid="51" grpId="0" animBg="1"/>
      <p:bldP spid="69" grpId="0"/>
      <p:bldP spid="74" grpId="0" animBg="1"/>
      <p:bldP spid="77" grpId="0" animBg="1"/>
      <p:bldP spid="71" grpId="0" animBg="1"/>
      <p:bldP spid="82" grpId="0" animBg="1"/>
      <p:bldP spid="75" grpId="0" animBg="1"/>
      <p:bldP spid="73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438" y="234833"/>
            <a:ext cx="6617736" cy="824153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Health Care Triple Aim:</a:t>
            </a:r>
            <a:br>
              <a:rPr lang="en-US" sz="3200" b="1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Simultaneous improvements</a:t>
            </a:r>
            <a:endParaRPr lang="en-US" sz="2400" dirty="0">
              <a:solidFill>
                <a:srgbClr val="1674A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48" b="92982" l="10000" r="90000">
                        <a14:foregroundMark x1="35238" y1="25564" x2="35238" y2="25564"/>
                        <a14:foregroundMark x1="42857" y1="19298" x2="44921" y2="19549"/>
                        <a14:foregroundMark x1="37778" y1="57143" x2="38413" y2="63158"/>
                        <a14:foregroundMark x1="43016" y1="46366" x2="46032" y2="40602"/>
                        <a14:foregroundMark x1="50317" y1="94737" x2="56667" y2="92982"/>
                        <a14:foregroundMark x1="56667" y1="92982" x2="56667" y2="92982"/>
                      </a14:backgroundRemoval>
                    </a14:imgEffect>
                  </a14:imgLayer>
                </a14:imgProps>
              </a:ext>
            </a:extLst>
          </a:blip>
          <a:srcRect t="14588"/>
          <a:stretch/>
        </p:blipFill>
        <p:spPr>
          <a:xfrm>
            <a:off x="727255" y="1948756"/>
            <a:ext cx="7689491" cy="4159589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695007-D340-E54B-9DB4-A199EBE92255}"/>
              </a:ext>
            </a:extLst>
          </p:cNvPr>
          <p:cNvSpPr/>
          <p:nvPr/>
        </p:nvSpPr>
        <p:spPr>
          <a:xfrm>
            <a:off x="0" y="6466628"/>
            <a:ext cx="9144000" cy="391372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www.ihi.org</a:t>
            </a:r>
            <a:r>
              <a:rPr lang="en-US" dirty="0"/>
              <a:t>/Engage/Initiatives/</a:t>
            </a:r>
            <a:r>
              <a:rPr lang="en-US" dirty="0" err="1"/>
              <a:t>TripleAim</a:t>
            </a:r>
            <a:r>
              <a:rPr lang="en-US" dirty="0"/>
              <a:t>/Pages/</a:t>
            </a:r>
            <a:r>
              <a:rPr lang="en-US" dirty="0" err="1"/>
              <a:t>default.aspx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1C11E1-1BA2-E44D-9A40-4088D620E934}"/>
              </a:ext>
            </a:extLst>
          </p:cNvPr>
          <p:cNvSpPr txBox="1">
            <a:spLocks/>
          </p:cNvSpPr>
          <p:nvPr/>
        </p:nvSpPr>
        <p:spPr>
          <a:xfrm>
            <a:off x="3240634" y="1266798"/>
            <a:ext cx="2662730" cy="824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1874A7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spc="-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IMPROVING THE HEALTH OF POPULATIONS</a:t>
            </a:r>
            <a:endParaRPr lang="en-US" sz="1600" spc="-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C0B2D5-22F0-174E-8D01-43CC012A5172}"/>
              </a:ext>
            </a:extLst>
          </p:cNvPr>
          <p:cNvSpPr txBox="1">
            <a:spLocks/>
          </p:cNvSpPr>
          <p:nvPr/>
        </p:nvSpPr>
        <p:spPr>
          <a:xfrm>
            <a:off x="-53902" y="4940774"/>
            <a:ext cx="3084951" cy="824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1874A7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PER CAPITA COSTS OF HEALTH CARE FOR POPULATIONS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D3E855-BB64-3449-B2AF-D6C167299C6B}"/>
              </a:ext>
            </a:extLst>
          </p:cNvPr>
          <p:cNvSpPr txBox="1">
            <a:spLocks/>
          </p:cNvSpPr>
          <p:nvPr/>
        </p:nvSpPr>
        <p:spPr>
          <a:xfrm>
            <a:off x="5985632" y="4949731"/>
            <a:ext cx="2718531" cy="824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1874A7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IMPROVING THE INDIVIDUAL EXPERIENCE OF CARE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DE2351-1FE2-3241-B438-20657FB9C3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45613"/>
            <a:ext cx="1304950" cy="5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7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16250746-DB75-3347-A17C-2F3FC982D7C5}"/>
              </a:ext>
            </a:extLst>
          </p:cNvPr>
          <p:cNvGrpSpPr/>
          <p:nvPr/>
        </p:nvGrpSpPr>
        <p:grpSpPr>
          <a:xfrm>
            <a:off x="3268717" y="6134037"/>
            <a:ext cx="6096000" cy="590557"/>
            <a:chOff x="2740789" y="6492698"/>
            <a:chExt cx="6718026" cy="37444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10F0055-69D6-4E42-AD97-1845D7CB9137}"/>
                </a:ext>
              </a:extLst>
            </p:cNvPr>
            <p:cNvSpPr/>
            <p:nvPr/>
          </p:nvSpPr>
          <p:spPr>
            <a:xfrm>
              <a:off x="3642611" y="6492698"/>
              <a:ext cx="5102342" cy="3744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97B32CB-C1B3-0D4C-A3E9-6D448C0EA879}"/>
                </a:ext>
              </a:extLst>
            </p:cNvPr>
            <p:cNvSpPr/>
            <p:nvPr/>
          </p:nvSpPr>
          <p:spPr>
            <a:xfrm>
              <a:off x="2740789" y="6639559"/>
              <a:ext cx="6718026" cy="214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s-NI" sz="1600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INSURANCE COMPANIES?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70" y="74451"/>
            <a:ext cx="8289556" cy="737937"/>
          </a:xfrm>
        </p:spPr>
        <p:txBody>
          <a:bodyPr>
            <a:noAutofit/>
          </a:bodyPr>
          <a:lstStyle/>
          <a:p>
            <a:pPr algn="r"/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≠ Health Care ≠ Health Insurance  </a:t>
            </a:r>
            <a:br>
              <a:rPr lang="en-US" sz="2400" b="1" dirty="0">
                <a:solidFill>
                  <a:srgbClr val="3B10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b="1" dirty="0">
              <a:solidFill>
                <a:srgbClr val="1874A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60B4A00-09ED-6E4B-B242-C5267E4B16C2}"/>
              </a:ext>
            </a:extLst>
          </p:cNvPr>
          <p:cNvGrpSpPr/>
          <p:nvPr/>
        </p:nvGrpSpPr>
        <p:grpSpPr>
          <a:xfrm>
            <a:off x="-17470" y="2285746"/>
            <a:ext cx="1892641" cy="868362"/>
            <a:chOff x="-17470" y="2285746"/>
            <a:chExt cx="1892641" cy="8683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7DD546-C9BF-0B42-AA12-8CBABD7EE555}"/>
                </a:ext>
              </a:extLst>
            </p:cNvPr>
            <p:cNvGrpSpPr/>
            <p:nvPr/>
          </p:nvGrpSpPr>
          <p:grpSpPr>
            <a:xfrm>
              <a:off x="-17470" y="2285746"/>
              <a:ext cx="1892641" cy="868362"/>
              <a:chOff x="-6960" y="2560638"/>
              <a:chExt cx="895269" cy="86836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Freeform 376">
                <a:extLst>
                  <a:ext uri="{FF2B5EF4-FFF2-40B4-BE49-F238E27FC236}">
                    <a16:creationId xmlns:a16="http://schemas.microsoft.com/office/drawing/2014/main" id="{0908D21A-C936-2C47-9AC0-6908A19D64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-6960" y="2560638"/>
                <a:ext cx="895269" cy="868362"/>
              </a:xfrm>
              <a:custGeom>
                <a:avLst/>
                <a:gdLst>
                  <a:gd name="T0" fmla="*/ 1600964543 w 471"/>
                  <a:gd name="T1" fmla="*/ 1600962699 h 471"/>
                  <a:gd name="T2" fmla="*/ 142761827 w 471"/>
                  <a:gd name="T3" fmla="*/ 1600962699 h 471"/>
                  <a:gd name="T4" fmla="*/ 0 w 471"/>
                  <a:gd name="T5" fmla="*/ 1458201037 h 471"/>
                  <a:gd name="T6" fmla="*/ 0 w 471"/>
                  <a:gd name="T7" fmla="*/ 142761663 h 471"/>
                  <a:gd name="T8" fmla="*/ 142761827 w 471"/>
                  <a:gd name="T9" fmla="*/ 0 h 471"/>
                  <a:gd name="T10" fmla="*/ 1600964543 w 471"/>
                  <a:gd name="T11" fmla="*/ 0 h 471"/>
                  <a:gd name="T12" fmla="*/ 1600964543 w 471"/>
                  <a:gd name="T13" fmla="*/ 1600962699 h 4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1" h="471">
                    <a:moveTo>
                      <a:pt x="471" y="471"/>
                    </a:moveTo>
                    <a:cubicBezTo>
                      <a:pt x="42" y="471"/>
                      <a:pt x="42" y="471"/>
                      <a:pt x="42" y="471"/>
                    </a:cubicBezTo>
                    <a:cubicBezTo>
                      <a:pt x="19" y="471"/>
                      <a:pt x="0" y="453"/>
                      <a:pt x="0" y="4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8"/>
                      <a:pt x="19" y="0"/>
                      <a:pt x="42" y="0"/>
                    </a:cubicBezTo>
                    <a:cubicBezTo>
                      <a:pt x="471" y="0"/>
                      <a:pt x="471" y="0"/>
                      <a:pt x="471" y="0"/>
                    </a:cubicBezTo>
                    <a:lnTo>
                      <a:pt x="471" y="471"/>
                    </a:lnTo>
                    <a:close/>
                  </a:path>
                </a:pathLst>
              </a:custGeom>
              <a:solidFill>
                <a:srgbClr val="016E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377">
                <a:extLst>
                  <a:ext uri="{FF2B5EF4-FFF2-40B4-BE49-F238E27FC236}">
                    <a16:creationId xmlns:a16="http://schemas.microsoft.com/office/drawing/2014/main" id="{40B25A3B-D409-9F40-A56C-FF979B6E20F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3142" y="2622550"/>
                <a:ext cx="809236" cy="742950"/>
              </a:xfrm>
              <a:custGeom>
                <a:avLst/>
                <a:gdLst>
                  <a:gd name="T0" fmla="*/ 1375523794 w 403"/>
                  <a:gd name="T1" fmla="*/ 1226920166 h 403"/>
                  <a:gd name="T2" fmla="*/ 1232168090 w 403"/>
                  <a:gd name="T3" fmla="*/ 1369664274 h 403"/>
                  <a:gd name="T4" fmla="*/ 143355704 w 403"/>
                  <a:gd name="T5" fmla="*/ 1369664274 h 403"/>
                  <a:gd name="T6" fmla="*/ 0 w 403"/>
                  <a:gd name="T7" fmla="*/ 1226920166 h 403"/>
                  <a:gd name="T8" fmla="*/ 0 w 403"/>
                  <a:gd name="T9" fmla="*/ 142744108 h 403"/>
                  <a:gd name="T10" fmla="*/ 143355704 w 403"/>
                  <a:gd name="T11" fmla="*/ 0 h 403"/>
                  <a:gd name="T12" fmla="*/ 1232168090 w 403"/>
                  <a:gd name="T13" fmla="*/ 0 h 403"/>
                  <a:gd name="T14" fmla="*/ 1375523794 w 403"/>
                  <a:gd name="T15" fmla="*/ 142744108 h 403"/>
                  <a:gd name="T16" fmla="*/ 1375523794 w 403"/>
                  <a:gd name="T17" fmla="*/ 1226920166 h 4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3" h="403">
                    <a:moveTo>
                      <a:pt x="403" y="361"/>
                    </a:moveTo>
                    <a:cubicBezTo>
                      <a:pt x="403" y="384"/>
                      <a:pt x="385" y="403"/>
                      <a:pt x="361" y="403"/>
                    </a:cubicBezTo>
                    <a:cubicBezTo>
                      <a:pt x="42" y="403"/>
                      <a:pt x="42" y="403"/>
                      <a:pt x="42" y="403"/>
                    </a:cubicBezTo>
                    <a:cubicBezTo>
                      <a:pt x="19" y="403"/>
                      <a:pt x="0" y="384"/>
                      <a:pt x="0" y="36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85" y="0"/>
                      <a:pt x="403" y="19"/>
                      <a:pt x="403" y="42"/>
                    </a:cubicBezTo>
                    <a:lnTo>
                      <a:pt x="403" y="3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Rectangle 405">
              <a:extLst>
                <a:ext uri="{FF2B5EF4-FFF2-40B4-BE49-F238E27FC236}">
                  <a16:creationId xmlns:a16="http://schemas.microsoft.com/office/drawing/2014/main" id="{E8250659-DD25-BA4B-9052-F2B39CA2D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02" y="2547162"/>
              <a:ext cx="16628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t-EE" altLang="x-none" sz="2400" spc="-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CONTRIBUTORS</a:t>
              </a:r>
              <a:endParaRPr lang="et-EE" altLang="x-none" sz="1000" spc="-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2AB3C4-84FE-BF4A-AC98-C5D30A0E2C4F}"/>
              </a:ext>
            </a:extLst>
          </p:cNvPr>
          <p:cNvGrpSpPr/>
          <p:nvPr/>
        </p:nvGrpSpPr>
        <p:grpSpPr>
          <a:xfrm>
            <a:off x="-6964" y="4199497"/>
            <a:ext cx="1828804" cy="868362"/>
            <a:chOff x="81561" y="1176264"/>
            <a:chExt cx="868363" cy="8683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Freeform 376">
              <a:extLst>
                <a:ext uri="{FF2B5EF4-FFF2-40B4-BE49-F238E27FC236}">
                  <a16:creationId xmlns:a16="http://schemas.microsoft.com/office/drawing/2014/main" id="{F2E2D8C8-7F67-9D48-B2F7-BB76715A5B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561" y="1176264"/>
              <a:ext cx="868363" cy="868362"/>
            </a:xfrm>
            <a:custGeom>
              <a:avLst/>
              <a:gdLst>
                <a:gd name="T0" fmla="*/ 1600964543 w 471"/>
                <a:gd name="T1" fmla="*/ 1600962699 h 471"/>
                <a:gd name="T2" fmla="*/ 142761827 w 471"/>
                <a:gd name="T3" fmla="*/ 1600962699 h 471"/>
                <a:gd name="T4" fmla="*/ 0 w 471"/>
                <a:gd name="T5" fmla="*/ 1458201037 h 471"/>
                <a:gd name="T6" fmla="*/ 0 w 471"/>
                <a:gd name="T7" fmla="*/ 142761663 h 471"/>
                <a:gd name="T8" fmla="*/ 142761827 w 471"/>
                <a:gd name="T9" fmla="*/ 0 h 471"/>
                <a:gd name="T10" fmla="*/ 1600964543 w 471"/>
                <a:gd name="T11" fmla="*/ 0 h 471"/>
                <a:gd name="T12" fmla="*/ 1600964543 w 471"/>
                <a:gd name="T13" fmla="*/ 1600962699 h 4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1" h="471">
                  <a:moveTo>
                    <a:pt x="471" y="471"/>
                  </a:moveTo>
                  <a:cubicBezTo>
                    <a:pt x="42" y="471"/>
                    <a:pt x="42" y="471"/>
                    <a:pt x="42" y="471"/>
                  </a:cubicBezTo>
                  <a:cubicBezTo>
                    <a:pt x="19" y="471"/>
                    <a:pt x="0" y="453"/>
                    <a:pt x="0" y="4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1"/>
                  </a:lnTo>
                  <a:close/>
                </a:path>
              </a:pathLst>
            </a:custGeom>
            <a:solidFill>
              <a:srgbClr val="016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377">
              <a:extLst>
                <a:ext uri="{FF2B5EF4-FFF2-40B4-BE49-F238E27FC236}">
                  <a16:creationId xmlns:a16="http://schemas.microsoft.com/office/drawing/2014/main" id="{CF95F56F-E908-7C4C-B7E5-F05DA38E49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474" y="1238176"/>
              <a:ext cx="744537" cy="742950"/>
            </a:xfrm>
            <a:custGeom>
              <a:avLst/>
              <a:gdLst>
                <a:gd name="T0" fmla="*/ 1375523794 w 403"/>
                <a:gd name="T1" fmla="*/ 1226920166 h 403"/>
                <a:gd name="T2" fmla="*/ 1232168090 w 403"/>
                <a:gd name="T3" fmla="*/ 1369664274 h 403"/>
                <a:gd name="T4" fmla="*/ 143355704 w 403"/>
                <a:gd name="T5" fmla="*/ 1369664274 h 403"/>
                <a:gd name="T6" fmla="*/ 0 w 403"/>
                <a:gd name="T7" fmla="*/ 1226920166 h 403"/>
                <a:gd name="T8" fmla="*/ 0 w 403"/>
                <a:gd name="T9" fmla="*/ 142744108 h 403"/>
                <a:gd name="T10" fmla="*/ 143355704 w 403"/>
                <a:gd name="T11" fmla="*/ 0 h 403"/>
                <a:gd name="T12" fmla="*/ 1232168090 w 403"/>
                <a:gd name="T13" fmla="*/ 0 h 403"/>
                <a:gd name="T14" fmla="*/ 1375523794 w 403"/>
                <a:gd name="T15" fmla="*/ 142744108 h 403"/>
                <a:gd name="T16" fmla="*/ 1375523794 w 403"/>
                <a:gd name="T17" fmla="*/ 1226920166 h 4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405">
              <a:extLst>
                <a:ext uri="{FF2B5EF4-FFF2-40B4-BE49-F238E27FC236}">
                  <a16:creationId xmlns:a16="http://schemas.microsoft.com/office/drawing/2014/main" id="{914585E3-D4F1-BD42-A082-6EA97E128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61" y="1438059"/>
              <a:ext cx="6611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t-EE" altLang="x-none" sz="2400" spc="-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FINANCED BY</a:t>
              </a:r>
              <a:endParaRPr lang="et-EE" altLang="x-none" sz="1000" spc="-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852C0F-665E-A244-A601-5F8E07024CC5}"/>
              </a:ext>
            </a:extLst>
          </p:cNvPr>
          <p:cNvGrpSpPr/>
          <p:nvPr/>
        </p:nvGrpSpPr>
        <p:grpSpPr>
          <a:xfrm>
            <a:off x="-4" y="5414194"/>
            <a:ext cx="1828804" cy="868362"/>
            <a:chOff x="81561" y="1176264"/>
            <a:chExt cx="868363" cy="8683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 376">
              <a:extLst>
                <a:ext uri="{FF2B5EF4-FFF2-40B4-BE49-F238E27FC236}">
                  <a16:creationId xmlns:a16="http://schemas.microsoft.com/office/drawing/2014/main" id="{B165BB97-5294-DB47-9BB2-18F83EC7AA6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561" y="1176264"/>
              <a:ext cx="868363" cy="868362"/>
            </a:xfrm>
            <a:custGeom>
              <a:avLst/>
              <a:gdLst>
                <a:gd name="T0" fmla="*/ 1600964543 w 471"/>
                <a:gd name="T1" fmla="*/ 1600962699 h 471"/>
                <a:gd name="T2" fmla="*/ 142761827 w 471"/>
                <a:gd name="T3" fmla="*/ 1600962699 h 471"/>
                <a:gd name="T4" fmla="*/ 0 w 471"/>
                <a:gd name="T5" fmla="*/ 1458201037 h 471"/>
                <a:gd name="T6" fmla="*/ 0 w 471"/>
                <a:gd name="T7" fmla="*/ 142761663 h 471"/>
                <a:gd name="T8" fmla="*/ 142761827 w 471"/>
                <a:gd name="T9" fmla="*/ 0 h 471"/>
                <a:gd name="T10" fmla="*/ 1600964543 w 471"/>
                <a:gd name="T11" fmla="*/ 0 h 471"/>
                <a:gd name="T12" fmla="*/ 1600964543 w 471"/>
                <a:gd name="T13" fmla="*/ 1600962699 h 4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1" h="471">
                  <a:moveTo>
                    <a:pt x="471" y="471"/>
                  </a:moveTo>
                  <a:cubicBezTo>
                    <a:pt x="42" y="471"/>
                    <a:pt x="42" y="471"/>
                    <a:pt x="42" y="471"/>
                  </a:cubicBezTo>
                  <a:cubicBezTo>
                    <a:pt x="19" y="471"/>
                    <a:pt x="0" y="453"/>
                    <a:pt x="0" y="4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1"/>
                  </a:lnTo>
                  <a:close/>
                </a:path>
              </a:pathLst>
            </a:custGeom>
            <a:solidFill>
              <a:srgbClr val="016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377">
              <a:extLst>
                <a:ext uri="{FF2B5EF4-FFF2-40B4-BE49-F238E27FC236}">
                  <a16:creationId xmlns:a16="http://schemas.microsoft.com/office/drawing/2014/main" id="{D621A092-30E3-FB4E-9752-DFE5B84205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474" y="1238176"/>
              <a:ext cx="744537" cy="742950"/>
            </a:xfrm>
            <a:custGeom>
              <a:avLst/>
              <a:gdLst>
                <a:gd name="T0" fmla="*/ 1375523794 w 403"/>
                <a:gd name="T1" fmla="*/ 1226920166 h 403"/>
                <a:gd name="T2" fmla="*/ 1232168090 w 403"/>
                <a:gd name="T3" fmla="*/ 1369664274 h 403"/>
                <a:gd name="T4" fmla="*/ 143355704 w 403"/>
                <a:gd name="T5" fmla="*/ 1369664274 h 403"/>
                <a:gd name="T6" fmla="*/ 0 w 403"/>
                <a:gd name="T7" fmla="*/ 1226920166 h 403"/>
                <a:gd name="T8" fmla="*/ 0 w 403"/>
                <a:gd name="T9" fmla="*/ 142744108 h 403"/>
                <a:gd name="T10" fmla="*/ 143355704 w 403"/>
                <a:gd name="T11" fmla="*/ 0 h 403"/>
                <a:gd name="T12" fmla="*/ 1232168090 w 403"/>
                <a:gd name="T13" fmla="*/ 0 h 403"/>
                <a:gd name="T14" fmla="*/ 1375523794 w 403"/>
                <a:gd name="T15" fmla="*/ 142744108 h 403"/>
                <a:gd name="T16" fmla="*/ 1375523794 w 403"/>
                <a:gd name="T17" fmla="*/ 1226920166 h 4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Rectangle 405">
              <a:extLst>
                <a:ext uri="{FF2B5EF4-FFF2-40B4-BE49-F238E27FC236}">
                  <a16:creationId xmlns:a16="http://schemas.microsoft.com/office/drawing/2014/main" id="{15FB4CB3-B9C2-444F-A3D9-F2B748866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22" y="1424985"/>
              <a:ext cx="5759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t-EE" altLang="x-none" sz="2400" spc="-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FUNDED BY</a:t>
              </a:r>
              <a:endParaRPr lang="et-EE" altLang="x-none" sz="1000" spc="-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C3E67A-2367-E44F-9487-034AEE5C408C}"/>
              </a:ext>
            </a:extLst>
          </p:cNvPr>
          <p:cNvGrpSpPr/>
          <p:nvPr/>
        </p:nvGrpSpPr>
        <p:grpSpPr>
          <a:xfrm>
            <a:off x="0" y="991756"/>
            <a:ext cx="9144000" cy="938497"/>
            <a:chOff x="334177" y="3077587"/>
            <a:chExt cx="11358968" cy="938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378">
              <a:extLst>
                <a:ext uri="{FF2B5EF4-FFF2-40B4-BE49-F238E27FC236}">
                  <a16:creationId xmlns:a16="http://schemas.microsoft.com/office/drawing/2014/main" id="{84404EE7-14FF-8543-A306-1E10205BC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687" y="3309658"/>
              <a:ext cx="9733458" cy="706425"/>
            </a:xfrm>
            <a:custGeom>
              <a:avLst/>
              <a:gdLst>
                <a:gd name="T0" fmla="*/ 2147483646 w 3480"/>
                <a:gd name="T1" fmla="*/ 1249997500 h 496"/>
                <a:gd name="T2" fmla="*/ 0 w 3480"/>
                <a:gd name="T3" fmla="*/ 1249997500 h 496"/>
                <a:gd name="T4" fmla="*/ 0 w 3480"/>
                <a:gd name="T5" fmla="*/ 0 h 496"/>
                <a:gd name="T6" fmla="*/ 2147483646 w 3480"/>
                <a:gd name="T7" fmla="*/ 0 h 496"/>
                <a:gd name="T8" fmla="*/ 2147483646 w 3480"/>
                <a:gd name="T9" fmla="*/ 627519700 h 496"/>
                <a:gd name="T10" fmla="*/ 2147483646 w 3480"/>
                <a:gd name="T11" fmla="*/ 1249997500 h 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80" h="496">
                  <a:moveTo>
                    <a:pt x="3281" y="496"/>
                  </a:moveTo>
                  <a:lnTo>
                    <a:pt x="0" y="496"/>
                  </a:lnTo>
                  <a:lnTo>
                    <a:pt x="0" y="0"/>
                  </a:lnTo>
                  <a:lnTo>
                    <a:pt x="3281" y="0"/>
                  </a:lnTo>
                  <a:lnTo>
                    <a:pt x="3480" y="249"/>
                  </a:lnTo>
                  <a:lnTo>
                    <a:pt x="3281" y="496"/>
                  </a:lnTo>
                  <a:close/>
                </a:path>
              </a:pathLst>
            </a:custGeom>
            <a:solidFill>
              <a:srgbClr val="016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76">
              <a:extLst>
                <a:ext uri="{FF2B5EF4-FFF2-40B4-BE49-F238E27FC236}">
                  <a16:creationId xmlns:a16="http://schemas.microsoft.com/office/drawing/2014/main" id="{5C69D9BC-98E5-D646-9A11-447104C85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77" y="3077587"/>
              <a:ext cx="1305628" cy="781374"/>
            </a:xfrm>
            <a:custGeom>
              <a:avLst/>
              <a:gdLst>
                <a:gd name="T0" fmla="*/ 1600964543 w 471"/>
                <a:gd name="T1" fmla="*/ 1600962699 h 471"/>
                <a:gd name="T2" fmla="*/ 142761827 w 471"/>
                <a:gd name="T3" fmla="*/ 1600962699 h 471"/>
                <a:gd name="T4" fmla="*/ 0 w 471"/>
                <a:gd name="T5" fmla="*/ 1458201037 h 471"/>
                <a:gd name="T6" fmla="*/ 0 w 471"/>
                <a:gd name="T7" fmla="*/ 142761663 h 471"/>
                <a:gd name="T8" fmla="*/ 142761827 w 471"/>
                <a:gd name="T9" fmla="*/ 0 h 471"/>
                <a:gd name="T10" fmla="*/ 1600964543 w 471"/>
                <a:gd name="T11" fmla="*/ 0 h 471"/>
                <a:gd name="T12" fmla="*/ 1600964543 w 471"/>
                <a:gd name="T13" fmla="*/ 1600962699 h 4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1" h="471">
                  <a:moveTo>
                    <a:pt x="471" y="471"/>
                  </a:moveTo>
                  <a:cubicBezTo>
                    <a:pt x="42" y="471"/>
                    <a:pt x="42" y="471"/>
                    <a:pt x="42" y="471"/>
                  </a:cubicBezTo>
                  <a:cubicBezTo>
                    <a:pt x="19" y="471"/>
                    <a:pt x="0" y="453"/>
                    <a:pt x="0" y="4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1"/>
                  </a:lnTo>
                  <a:close/>
                </a:path>
              </a:pathLst>
            </a:custGeom>
            <a:solidFill>
              <a:srgbClr val="016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7">
              <a:extLst>
                <a:ext uri="{FF2B5EF4-FFF2-40B4-BE49-F238E27FC236}">
                  <a16:creationId xmlns:a16="http://schemas.microsoft.com/office/drawing/2014/main" id="{830182F2-BAF0-074A-BAFE-AE8CF64CE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46" y="3139499"/>
              <a:ext cx="1135897" cy="668525"/>
            </a:xfrm>
            <a:custGeom>
              <a:avLst/>
              <a:gdLst>
                <a:gd name="T0" fmla="*/ 1375523794 w 403"/>
                <a:gd name="T1" fmla="*/ 1226920166 h 403"/>
                <a:gd name="T2" fmla="*/ 1232168090 w 403"/>
                <a:gd name="T3" fmla="*/ 1369664274 h 403"/>
                <a:gd name="T4" fmla="*/ 143355704 w 403"/>
                <a:gd name="T5" fmla="*/ 1369664274 h 403"/>
                <a:gd name="T6" fmla="*/ 0 w 403"/>
                <a:gd name="T7" fmla="*/ 1226920166 h 403"/>
                <a:gd name="T8" fmla="*/ 0 w 403"/>
                <a:gd name="T9" fmla="*/ 142744108 h 403"/>
                <a:gd name="T10" fmla="*/ 143355704 w 403"/>
                <a:gd name="T11" fmla="*/ 0 h 403"/>
                <a:gd name="T12" fmla="*/ 1232168090 w 403"/>
                <a:gd name="T13" fmla="*/ 0 h 403"/>
                <a:gd name="T14" fmla="*/ 1375523794 w 403"/>
                <a:gd name="T15" fmla="*/ 142744108 h 403"/>
                <a:gd name="T16" fmla="*/ 1375523794 w 403"/>
                <a:gd name="T17" fmla="*/ 1226920166 h 4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90">
              <a:extLst>
                <a:ext uri="{FF2B5EF4-FFF2-40B4-BE49-F238E27FC236}">
                  <a16:creationId xmlns:a16="http://schemas.microsoft.com/office/drawing/2014/main" id="{8D7BEE9D-45D1-CC4A-A7B6-74CE30E52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05" y="3077588"/>
              <a:ext cx="319882" cy="938496"/>
            </a:xfrm>
            <a:custGeom>
              <a:avLst/>
              <a:gdLst>
                <a:gd name="T0" fmla="*/ 565501808 w 166"/>
                <a:gd name="T1" fmla="*/ 1924403758 h 567"/>
                <a:gd name="T2" fmla="*/ 0 w 166"/>
                <a:gd name="T3" fmla="*/ 1601972748 h 567"/>
                <a:gd name="T4" fmla="*/ 0 w 166"/>
                <a:gd name="T5" fmla="*/ 0 h 567"/>
                <a:gd name="T6" fmla="*/ 565501808 w 166"/>
                <a:gd name="T7" fmla="*/ 478555364 h 567"/>
                <a:gd name="T8" fmla="*/ 565501808 w 166"/>
                <a:gd name="T9" fmla="*/ 1924403758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" h="567">
                  <a:moveTo>
                    <a:pt x="166" y="567"/>
                  </a:moveTo>
                  <a:cubicBezTo>
                    <a:pt x="111" y="535"/>
                    <a:pt x="56" y="504"/>
                    <a:pt x="0" y="472"/>
                  </a:cubicBezTo>
                  <a:cubicBezTo>
                    <a:pt x="0" y="314"/>
                    <a:pt x="0" y="157"/>
                    <a:pt x="0" y="0"/>
                  </a:cubicBezTo>
                  <a:cubicBezTo>
                    <a:pt x="56" y="47"/>
                    <a:pt x="111" y="94"/>
                    <a:pt x="166" y="141"/>
                  </a:cubicBezTo>
                  <a:cubicBezTo>
                    <a:pt x="166" y="283"/>
                    <a:pt x="166" y="425"/>
                    <a:pt x="166" y="567"/>
                  </a:cubicBezTo>
                  <a:close/>
                </a:path>
              </a:pathLst>
            </a:custGeom>
            <a:solidFill>
              <a:srgbClr val="005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404">
              <a:extLst>
                <a:ext uri="{FF2B5EF4-FFF2-40B4-BE49-F238E27FC236}">
                  <a16:creationId xmlns:a16="http://schemas.microsoft.com/office/drawing/2014/main" id="{987FEBDF-35D9-2346-800E-67AFD3C8B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37" y="3264051"/>
              <a:ext cx="101652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t-EE" altLang="x-none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GOAL</a:t>
              </a:r>
              <a:endParaRPr lang="et-EE" altLang="x-non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7130EB-8428-3740-B1A5-9B7D0082E2AB}"/>
                </a:ext>
              </a:extLst>
            </p:cNvPr>
            <p:cNvSpPr/>
            <p:nvPr/>
          </p:nvSpPr>
          <p:spPr>
            <a:xfrm>
              <a:off x="1989903" y="3378885"/>
              <a:ext cx="903326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s-NI" b="1" dirty="0">
                  <a:solidFill>
                    <a:schemeClr val="bg1"/>
                  </a:solidFill>
                  <a:latin typeface="Al Bayan Plain" charset="-78"/>
                  <a:ea typeface="Al Bayan Plain" charset="-78"/>
                  <a:cs typeface="Al Bayan Plain" charset="-78"/>
                </a:rPr>
                <a:t>HEALTH</a:t>
              </a:r>
            </a:p>
            <a:p>
              <a:pPr lvl="0" algn="ctr">
                <a:spcAft>
                  <a:spcPts val="0"/>
                </a:spcAft>
              </a:pPr>
              <a:r>
                <a:rPr lang="es-NI" sz="1600" dirty="0">
                  <a:solidFill>
                    <a:schemeClr val="bg1"/>
                  </a:solidFill>
                  <a:latin typeface="Al Bayan Plain" charset="-78"/>
                  <a:ea typeface="Al Bayan Plain" charset="-78"/>
                  <a:cs typeface="Al Bayan Plain" charset="-78"/>
                </a:rPr>
                <a:t>Individual and Population, measured by both length and quality of life </a:t>
              </a:r>
              <a:endParaRPr lang="en-US" sz="16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72D6B94-B829-B547-8D7E-6FC2D1FBC242}"/>
              </a:ext>
            </a:extLst>
          </p:cNvPr>
          <p:cNvGrpSpPr/>
          <p:nvPr/>
        </p:nvGrpSpPr>
        <p:grpSpPr>
          <a:xfrm>
            <a:off x="1915003" y="2093651"/>
            <a:ext cx="2153550" cy="1724880"/>
            <a:chOff x="1924848" y="2093651"/>
            <a:chExt cx="1879759" cy="1724880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CAFD87F-D44E-9345-8641-F1D23F22FAAB}"/>
                </a:ext>
              </a:extLst>
            </p:cNvPr>
            <p:cNvSpPr/>
            <p:nvPr/>
          </p:nvSpPr>
          <p:spPr>
            <a:xfrm>
              <a:off x="1924848" y="2093651"/>
              <a:ext cx="1741410" cy="1724880"/>
            </a:xfrm>
            <a:prstGeom prst="roundRect">
              <a:avLst/>
            </a:prstGeom>
            <a:solidFill>
              <a:srgbClr val="769F2D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8E83EF-B9CB-014B-9630-10F6240568AF}"/>
                </a:ext>
              </a:extLst>
            </p:cNvPr>
            <p:cNvSpPr/>
            <p:nvPr/>
          </p:nvSpPr>
          <p:spPr>
            <a:xfrm>
              <a:off x="1974527" y="2150031"/>
              <a:ext cx="15032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s-NI" sz="1600" b="1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HEALTHCARE SERVICES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2A6C7D-39C8-464F-A2AC-0590A85CB48F}"/>
                </a:ext>
              </a:extLst>
            </p:cNvPr>
            <p:cNvSpPr/>
            <p:nvPr/>
          </p:nvSpPr>
          <p:spPr>
            <a:xfrm>
              <a:off x="1968847" y="2643459"/>
              <a:ext cx="183576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spcAft>
                  <a:spcPts val="0"/>
                </a:spcAft>
                <a:buClr>
                  <a:srgbClr val="648827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Access and Quality</a:t>
              </a:r>
            </a:p>
            <a:p>
              <a:pPr marL="285750" lvl="0" indent="-285750">
                <a:spcAft>
                  <a:spcPts val="0"/>
                </a:spcAft>
                <a:buClr>
                  <a:srgbClr val="648827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Doctors</a:t>
              </a:r>
            </a:p>
            <a:p>
              <a:pPr marL="285750" lvl="0" indent="-285750">
                <a:spcAft>
                  <a:spcPts val="0"/>
                </a:spcAft>
                <a:buClr>
                  <a:srgbClr val="648827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Hospitals</a:t>
              </a:r>
            </a:p>
            <a:p>
              <a:pPr marL="285750" lvl="0" indent="-285750">
                <a:spcAft>
                  <a:spcPts val="0"/>
                </a:spcAft>
                <a:buClr>
                  <a:srgbClr val="648827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Pharmacies</a:t>
              </a:r>
            </a:p>
            <a:p>
              <a:pPr marL="285750" lvl="0" indent="-285750">
                <a:spcAft>
                  <a:spcPts val="0"/>
                </a:spcAft>
                <a:buClr>
                  <a:srgbClr val="648827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Ancillary Services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C2C80BF-CEE5-844B-822D-74E372DDA488}"/>
              </a:ext>
            </a:extLst>
          </p:cNvPr>
          <p:cNvGrpSpPr/>
          <p:nvPr/>
        </p:nvGrpSpPr>
        <p:grpSpPr>
          <a:xfrm>
            <a:off x="4077667" y="2122457"/>
            <a:ext cx="1691640" cy="1724880"/>
            <a:chOff x="3642797" y="2112352"/>
            <a:chExt cx="1867059" cy="172488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B15DB86-980C-DE4D-BC7A-6F44142BC9A8}"/>
                </a:ext>
              </a:extLst>
            </p:cNvPr>
            <p:cNvSpPr/>
            <p:nvPr/>
          </p:nvSpPr>
          <p:spPr>
            <a:xfrm>
              <a:off x="3642797" y="2112352"/>
              <a:ext cx="1576552" cy="1724880"/>
            </a:xfrm>
            <a:prstGeom prst="roundRect">
              <a:avLst/>
            </a:prstGeom>
            <a:solidFill>
              <a:srgbClr val="E06613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6A8A96-69F8-F643-8CC7-2632FF34F963}"/>
                </a:ext>
              </a:extLst>
            </p:cNvPr>
            <p:cNvSpPr/>
            <p:nvPr/>
          </p:nvSpPr>
          <p:spPr>
            <a:xfrm>
              <a:off x="3692475" y="2116917"/>
              <a:ext cx="14771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s-NI" sz="1600" b="1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PERSONAL BEHAVIORS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8AACD27-5893-3442-A7F7-0FEBAFE6946D}"/>
                </a:ext>
              </a:extLst>
            </p:cNvPr>
            <p:cNvSpPr/>
            <p:nvPr/>
          </p:nvSpPr>
          <p:spPr>
            <a:xfrm>
              <a:off x="3674096" y="2748226"/>
              <a:ext cx="18357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Tobacco Use  </a:t>
              </a:r>
            </a:p>
            <a:p>
              <a:pPr marL="285750" lvl="0" indent="-285750"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Diet and Excercise </a:t>
              </a:r>
            </a:p>
            <a:p>
              <a:pPr marL="285750" lvl="0" indent="-285750"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Alcohol/Drug  use</a:t>
              </a:r>
            </a:p>
            <a:p>
              <a:pPr marL="285750" lvl="0" indent="-285750"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Sexual Activity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6032A73-4AFF-2248-A93D-5A8E9DDC7BAD}"/>
              </a:ext>
            </a:extLst>
          </p:cNvPr>
          <p:cNvGrpSpPr/>
          <p:nvPr/>
        </p:nvGrpSpPr>
        <p:grpSpPr>
          <a:xfrm>
            <a:off x="5701299" y="2082738"/>
            <a:ext cx="1691640" cy="1847911"/>
            <a:chOff x="5360746" y="2064116"/>
            <a:chExt cx="1835760" cy="1847911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F33DDFE-8F3C-4943-BE6E-6CBB62C05235}"/>
                </a:ext>
              </a:extLst>
            </p:cNvPr>
            <p:cNvSpPr/>
            <p:nvPr/>
          </p:nvSpPr>
          <p:spPr>
            <a:xfrm>
              <a:off x="5370000" y="2107956"/>
              <a:ext cx="1715346" cy="1724880"/>
            </a:xfrm>
            <a:prstGeom prst="roundRect">
              <a:avLst/>
            </a:prstGeom>
            <a:solidFill>
              <a:srgbClr val="DF6615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160D87-619C-074C-83EC-77BC3DB45B52}"/>
                </a:ext>
              </a:extLst>
            </p:cNvPr>
            <p:cNvSpPr/>
            <p:nvPr/>
          </p:nvSpPr>
          <p:spPr>
            <a:xfrm>
              <a:off x="5360746" y="2064116"/>
              <a:ext cx="17051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s-NI" sz="1600" b="1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SOCIOECONOMIC FACTORS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B5ECFA-5807-9046-BAB1-38BE6DD03A2E}"/>
                </a:ext>
              </a:extLst>
            </p:cNvPr>
            <p:cNvSpPr/>
            <p:nvPr/>
          </p:nvSpPr>
          <p:spPr>
            <a:xfrm>
              <a:off x="5360746" y="2527032"/>
              <a:ext cx="183576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Education</a:t>
              </a:r>
            </a:p>
            <a:p>
              <a:pPr marL="285750" lvl="0" indent="-285750"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Employment</a:t>
              </a:r>
            </a:p>
            <a:p>
              <a:pPr marL="285750" lvl="0" indent="-285750"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Housing</a:t>
              </a:r>
            </a:p>
            <a:p>
              <a:pPr marL="285750" lvl="0" indent="-285750"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Community Safety</a:t>
              </a:r>
            </a:p>
            <a:p>
              <a:pPr marL="285750" lvl="0" indent="-285750"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Transportation</a:t>
              </a:r>
            </a:p>
            <a:p>
              <a:pPr marL="285750" lvl="0" indent="-285750"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Food Security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A64E1EC-0E3B-F642-966F-248CECF7F5B8}"/>
              </a:ext>
            </a:extLst>
          </p:cNvPr>
          <p:cNvGrpSpPr/>
          <p:nvPr/>
        </p:nvGrpSpPr>
        <p:grpSpPr>
          <a:xfrm>
            <a:off x="7493023" y="2119663"/>
            <a:ext cx="1691640" cy="1724880"/>
            <a:chOff x="7242102" y="2109558"/>
            <a:chExt cx="1901898" cy="172488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4F33654-D5D7-A641-9207-6B36A923287A}"/>
                </a:ext>
              </a:extLst>
            </p:cNvPr>
            <p:cNvSpPr/>
            <p:nvPr/>
          </p:nvSpPr>
          <p:spPr>
            <a:xfrm>
              <a:off x="7242102" y="2109558"/>
              <a:ext cx="1576552" cy="1724880"/>
            </a:xfrm>
            <a:prstGeom prst="roundRect">
              <a:avLst/>
            </a:prstGeom>
            <a:solidFill>
              <a:srgbClr val="DF6615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F25A119-ED40-314C-B4F8-D1E2A0C30D25}"/>
                </a:ext>
              </a:extLst>
            </p:cNvPr>
            <p:cNvSpPr/>
            <p:nvPr/>
          </p:nvSpPr>
          <p:spPr>
            <a:xfrm>
              <a:off x="7291780" y="2114123"/>
              <a:ext cx="14771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s-NI" sz="1600" b="1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PUBLIC </a:t>
              </a:r>
            </a:p>
            <a:p>
              <a:pPr lvl="0" algn="ctr">
                <a:spcAft>
                  <a:spcPts val="0"/>
                </a:spcAft>
              </a:pPr>
              <a:r>
                <a:rPr lang="es-NI" sz="1600" b="1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HEALTH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BBC8D93-97F3-704B-AA36-81A67BC4B3EC}"/>
                </a:ext>
              </a:extLst>
            </p:cNvPr>
            <p:cNvSpPr/>
            <p:nvPr/>
          </p:nvSpPr>
          <p:spPr>
            <a:xfrm>
              <a:off x="7308240" y="2648947"/>
              <a:ext cx="183576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Water  Sanitation</a:t>
              </a:r>
            </a:p>
            <a:p>
              <a:pPr marL="285750" lvl="0" indent="-285750"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Environment</a:t>
              </a:r>
            </a:p>
            <a:p>
              <a:pPr marL="285750" lvl="0" indent="-285750"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Communicable </a:t>
              </a:r>
            </a:p>
            <a:p>
              <a:pPr lvl="0">
                <a:spcAft>
                  <a:spcPts val="0"/>
                </a:spcAft>
                <a:buClr>
                  <a:schemeClr val="bg1"/>
                </a:buClr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              Diseases</a:t>
              </a:r>
            </a:p>
            <a:p>
              <a:pPr marL="285750" lvl="0" indent="-285750"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Immunizations</a:t>
              </a:r>
            </a:p>
          </p:txBody>
        </p: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9FCC92B-7BAA-334C-9C7A-2FB87A2A114B}"/>
              </a:ext>
            </a:extLst>
          </p:cNvPr>
          <p:cNvSpPr/>
          <p:nvPr/>
        </p:nvSpPr>
        <p:spPr>
          <a:xfrm>
            <a:off x="4077667" y="5634927"/>
            <a:ext cx="4636857" cy="730723"/>
          </a:xfrm>
          <a:prstGeom prst="roundRect">
            <a:avLst/>
          </a:prstGeom>
          <a:solidFill>
            <a:srgbClr val="DF6615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52773B5-D744-BF40-9C74-DF3FE6470156}"/>
              </a:ext>
            </a:extLst>
          </p:cNvPr>
          <p:cNvGrpSpPr/>
          <p:nvPr/>
        </p:nvGrpSpPr>
        <p:grpSpPr>
          <a:xfrm>
            <a:off x="1915003" y="5604477"/>
            <a:ext cx="2394237" cy="812202"/>
            <a:chOff x="1915004" y="5604477"/>
            <a:chExt cx="1862164" cy="812202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B9C92D94-A48A-7F46-B865-EA20CDEF9B21}"/>
                </a:ext>
              </a:extLst>
            </p:cNvPr>
            <p:cNvSpPr/>
            <p:nvPr/>
          </p:nvSpPr>
          <p:spPr>
            <a:xfrm>
              <a:off x="1915004" y="5604477"/>
              <a:ext cx="1576552" cy="812202"/>
            </a:xfrm>
            <a:prstGeom prst="roundRect">
              <a:avLst/>
            </a:prstGeom>
            <a:solidFill>
              <a:srgbClr val="769F2D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9F3EA48-7FBD-764B-8F85-13AA8E38251C}"/>
                </a:ext>
              </a:extLst>
            </p:cNvPr>
            <p:cNvSpPr/>
            <p:nvPr/>
          </p:nvSpPr>
          <p:spPr>
            <a:xfrm>
              <a:off x="1941408" y="5626986"/>
              <a:ext cx="183576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spcAft>
                  <a:spcPts val="0"/>
                </a:spcAft>
                <a:buClr>
                  <a:srgbClr val="648827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Government</a:t>
              </a:r>
            </a:p>
            <a:p>
              <a:pPr marL="285750" lvl="0" indent="-285750">
                <a:spcAft>
                  <a:spcPts val="0"/>
                </a:spcAft>
                <a:buClr>
                  <a:srgbClr val="648827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Employers</a:t>
              </a:r>
            </a:p>
            <a:p>
              <a:pPr marL="285750" lvl="0" indent="-285750">
                <a:spcAft>
                  <a:spcPts val="0"/>
                </a:spcAft>
                <a:buClr>
                  <a:srgbClr val="648827"/>
                </a:buClr>
                <a:buFont typeface="Arial" panose="020B0604020202020204" pitchFamily="34" charset="0"/>
                <a:buChar char="•"/>
              </a:pPr>
              <a:r>
                <a:rPr lang="es-NI" sz="1400" spc="-15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Individuals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5093E1FF-E853-A24C-A90D-7767265FA29A}"/>
              </a:ext>
            </a:extLst>
          </p:cNvPr>
          <p:cNvSpPr/>
          <p:nvPr/>
        </p:nvSpPr>
        <p:spPr>
          <a:xfrm>
            <a:off x="4234790" y="5679958"/>
            <a:ext cx="1835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NI" sz="1600" spc="-150" dirty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Government</a:t>
            </a:r>
          </a:p>
          <a:p>
            <a:pPr marL="285750" lvl="0" indent="-285750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NI" sz="1600" spc="-150" dirty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Private Philanthropy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932CF79-2230-8D4A-AE19-9BBDA9DE85E1}"/>
              </a:ext>
            </a:extLst>
          </p:cNvPr>
          <p:cNvSpPr/>
          <p:nvPr/>
        </p:nvSpPr>
        <p:spPr>
          <a:xfrm>
            <a:off x="6227673" y="5750964"/>
            <a:ext cx="2227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NI" sz="1600" spc="-150" dirty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Individuals (e.g. Education)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4A0CF03-75E0-7A49-9EE4-7E653CF1784F}"/>
              </a:ext>
            </a:extLst>
          </p:cNvPr>
          <p:cNvGrpSpPr/>
          <p:nvPr/>
        </p:nvGrpSpPr>
        <p:grpSpPr>
          <a:xfrm>
            <a:off x="1941408" y="4262664"/>
            <a:ext cx="929461" cy="1169551"/>
            <a:chOff x="1941408" y="4262664"/>
            <a:chExt cx="1576552" cy="1169551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96CD1532-0B46-4F4D-8270-DD6CB6429E6B}"/>
                </a:ext>
              </a:extLst>
            </p:cNvPr>
            <p:cNvSpPr/>
            <p:nvPr/>
          </p:nvSpPr>
          <p:spPr>
            <a:xfrm>
              <a:off x="1941408" y="4262664"/>
              <a:ext cx="1576552" cy="1169551"/>
            </a:xfrm>
            <a:prstGeom prst="roundRect">
              <a:avLst/>
            </a:prstGeom>
            <a:solidFill>
              <a:srgbClr val="769F2D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A408B6F-A10F-014B-8466-A930E177A12E}"/>
                </a:ext>
              </a:extLst>
            </p:cNvPr>
            <p:cNvSpPr/>
            <p:nvPr/>
          </p:nvSpPr>
          <p:spPr>
            <a:xfrm>
              <a:off x="1997556" y="4413919"/>
              <a:ext cx="14771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s-NI" sz="1200" b="1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HEALTH INSURANCE</a:t>
              </a:r>
            </a:p>
            <a:p>
              <a:pPr lvl="0" algn="ctr">
                <a:spcAft>
                  <a:spcPts val="0"/>
                </a:spcAft>
              </a:pPr>
              <a:r>
                <a:rPr lang="es-NI" sz="1200" b="1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es-NI" sz="1200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80%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94B3BE6-7E3D-8B4A-BE19-9AB1D498BDE2}"/>
              </a:ext>
            </a:extLst>
          </p:cNvPr>
          <p:cNvGrpSpPr/>
          <p:nvPr/>
        </p:nvGrpSpPr>
        <p:grpSpPr>
          <a:xfrm>
            <a:off x="2990437" y="4258640"/>
            <a:ext cx="929461" cy="1169551"/>
            <a:chOff x="3674096" y="4293919"/>
            <a:chExt cx="1576552" cy="1169551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6CE2FAC0-5D41-E744-8B45-43C6A6C18BE4}"/>
                </a:ext>
              </a:extLst>
            </p:cNvPr>
            <p:cNvSpPr/>
            <p:nvPr/>
          </p:nvSpPr>
          <p:spPr>
            <a:xfrm>
              <a:off x="3674096" y="4293919"/>
              <a:ext cx="1576552" cy="1169551"/>
            </a:xfrm>
            <a:prstGeom prst="roundRect">
              <a:avLst/>
            </a:prstGeom>
            <a:solidFill>
              <a:srgbClr val="769F2D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3D9EB0B-7FD9-F644-B97F-807344488932}"/>
                </a:ext>
              </a:extLst>
            </p:cNvPr>
            <p:cNvSpPr/>
            <p:nvPr/>
          </p:nvSpPr>
          <p:spPr>
            <a:xfrm>
              <a:off x="3705208" y="4451744"/>
              <a:ext cx="147719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s-NI" sz="1400" b="1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PERSONAL PAYMENT</a:t>
              </a:r>
            </a:p>
            <a:p>
              <a:pPr lvl="0" algn="ctr">
                <a:spcAft>
                  <a:spcPts val="0"/>
                </a:spcAft>
              </a:pPr>
              <a:r>
                <a:rPr lang="es-NI" sz="1400" b="1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2</a:t>
              </a:r>
              <a:r>
                <a:rPr lang="es-NI" sz="1400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0%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AB3C874-C952-4240-B1FE-059F1C632462}"/>
              </a:ext>
            </a:extLst>
          </p:cNvPr>
          <p:cNvGrpSpPr/>
          <p:nvPr/>
        </p:nvGrpSpPr>
        <p:grpSpPr>
          <a:xfrm>
            <a:off x="4039466" y="4273109"/>
            <a:ext cx="1576552" cy="1169551"/>
            <a:chOff x="5729515" y="4295752"/>
            <a:chExt cx="1576552" cy="1169551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2D2579BB-2DE6-0144-A9A9-C8EB13156473}"/>
                </a:ext>
              </a:extLst>
            </p:cNvPr>
            <p:cNvSpPr/>
            <p:nvPr/>
          </p:nvSpPr>
          <p:spPr>
            <a:xfrm>
              <a:off x="5729515" y="4295752"/>
              <a:ext cx="1576552" cy="1169551"/>
            </a:xfrm>
            <a:prstGeom prst="roundRect">
              <a:avLst/>
            </a:prstGeom>
            <a:solidFill>
              <a:srgbClr val="229B8B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FC704C9-8499-D943-90A1-8A7E4924FB91}"/>
                </a:ext>
              </a:extLst>
            </p:cNvPr>
            <p:cNvSpPr/>
            <p:nvPr/>
          </p:nvSpPr>
          <p:spPr>
            <a:xfrm>
              <a:off x="5780644" y="4461292"/>
              <a:ext cx="14933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s-NI" sz="1600" b="1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? INDIGENT,</a:t>
              </a:r>
            </a:p>
            <a:p>
              <a:pPr lvl="0" algn="ctr">
                <a:spcAft>
                  <a:spcPts val="0"/>
                </a:spcAft>
              </a:pPr>
              <a:r>
                <a:rPr lang="es-NI" sz="1600" b="1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UNINSURED</a:t>
              </a:r>
            </a:p>
            <a:p>
              <a:pPr lvl="0" algn="ctr">
                <a:spcAft>
                  <a:spcPts val="0"/>
                </a:spcAft>
              </a:pPr>
              <a:r>
                <a:rPr lang="es-NI" sz="1600" b="1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BAD DEBT ?</a:t>
              </a:r>
              <a:endParaRPr lang="es-NI" sz="1600" spc="-1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01955D0-D4F8-574C-87F6-5B1766895E49}"/>
              </a:ext>
            </a:extLst>
          </p:cNvPr>
          <p:cNvGrpSpPr/>
          <p:nvPr/>
        </p:nvGrpSpPr>
        <p:grpSpPr>
          <a:xfrm>
            <a:off x="2194694" y="3861604"/>
            <a:ext cx="6700591" cy="282335"/>
            <a:chOff x="2194694" y="3785327"/>
            <a:chExt cx="6949306" cy="4519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5F3F826-2B10-D841-80D7-5C3EDAE326EE}"/>
                </a:ext>
              </a:extLst>
            </p:cNvPr>
            <p:cNvSpPr/>
            <p:nvPr/>
          </p:nvSpPr>
          <p:spPr>
            <a:xfrm>
              <a:off x="2194694" y="3862846"/>
              <a:ext cx="6949306" cy="3744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A58FED5-F9FB-FC47-A2C6-4BD9290EBE22}"/>
                </a:ext>
              </a:extLst>
            </p:cNvPr>
            <p:cNvSpPr/>
            <p:nvPr/>
          </p:nvSpPr>
          <p:spPr>
            <a:xfrm>
              <a:off x="2230025" y="3785327"/>
              <a:ext cx="671802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s-NI" sz="1600" spc="-1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SUPPORTED BY MEDICAL EDUCATION AND RESEARCH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2711CF5E-1BAB-854E-B98F-86288085E570}"/>
              </a:ext>
            </a:extLst>
          </p:cNvPr>
          <p:cNvSpPr/>
          <p:nvPr/>
        </p:nvSpPr>
        <p:spPr>
          <a:xfrm>
            <a:off x="0" y="6680145"/>
            <a:ext cx="9160111" cy="180955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5108CBB-B19B-5948-B751-31F8C1244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45613"/>
            <a:ext cx="1304950" cy="5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5B7C1-E507-4BCE-A1C2-A9F7750DC2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97"/>
          <a:stretch/>
        </p:blipFill>
        <p:spPr>
          <a:xfrm>
            <a:off x="0" y="1413998"/>
            <a:ext cx="9144000" cy="4856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044" y="220770"/>
            <a:ext cx="7698956" cy="79408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Care Spending is Highly Concentrated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9D2A6-8D07-F647-ADF6-D5564787E1BF}"/>
              </a:ext>
            </a:extLst>
          </p:cNvPr>
          <p:cNvSpPr/>
          <p:nvPr/>
        </p:nvSpPr>
        <p:spPr>
          <a:xfrm>
            <a:off x="0" y="6466628"/>
            <a:ext cx="9144000" cy="391372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/>
              <a:t>NIHCM Foundation analysis of data from the 2014 Medical Expenditure Panel Survey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884AF0-1DD5-5D4E-928A-31B68C591A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45613"/>
            <a:ext cx="1304950" cy="5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2143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807" y="26251"/>
            <a:ext cx="7005833" cy="1056207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3200" b="1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Insurance is Critical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6541041" y="2119095"/>
            <a:ext cx="2558074" cy="864157"/>
          </a:xfrm>
        </p:spPr>
        <p:txBody>
          <a:bodyPr numCol="1" spcCol="274320">
            <a:norm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Insurance is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health care providers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00958" y="4169413"/>
            <a:ext cx="2358294" cy="749337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8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/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 assets 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(if you are lucky enough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have assets to protect)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226720" y="2119095"/>
            <a:ext cx="2690836" cy="1118385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rmAutofit/>
          </a:bodyPr>
          <a:lstStyle>
            <a:lvl1pPr marL="22860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8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buFont typeface="Arial"/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Expensive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you never know when you’ll need high-cost care </a:t>
            </a:r>
          </a:p>
          <a:p>
            <a:pPr algn="ctr">
              <a:lnSpc>
                <a:spcPts val="2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6541041" y="4277355"/>
            <a:ext cx="2518702" cy="638697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rmAutofit/>
          </a:bodyPr>
          <a:lstStyle>
            <a:lvl1pPr marL="22860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8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B108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Insurance facilitates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coordination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5166" y="5426532"/>
            <a:ext cx="641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insurance is important tool, but not the goal…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A1AB83-6400-0D48-B679-FE9AC1CAA456}"/>
              </a:ext>
            </a:extLst>
          </p:cNvPr>
          <p:cNvGrpSpPr/>
          <p:nvPr/>
        </p:nvGrpSpPr>
        <p:grpSpPr>
          <a:xfrm>
            <a:off x="7281497" y="1182584"/>
            <a:ext cx="1181559" cy="851122"/>
            <a:chOff x="7260537" y="1676501"/>
            <a:chExt cx="1181559" cy="8511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6" name="Rounded Rectangle 5">
              <a:extLst>
                <a:ext uri="{FF2B5EF4-FFF2-40B4-BE49-F238E27FC236}">
                  <a16:creationId xmlns:a16="http://schemas.microsoft.com/office/drawing/2014/main" id="{04A55C42-1C5D-6645-A12C-BBDDFBCB0EE3}"/>
                </a:ext>
              </a:extLst>
            </p:cNvPr>
            <p:cNvSpPr/>
            <p:nvPr/>
          </p:nvSpPr>
          <p:spPr>
            <a:xfrm flipH="1">
              <a:off x="7612258" y="1676501"/>
              <a:ext cx="483121" cy="398545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id="{7109D5FF-F04D-654C-B029-2B8BCFAE24AD}"/>
                </a:ext>
              </a:extLst>
            </p:cNvPr>
            <p:cNvSpPr/>
            <p:nvPr/>
          </p:nvSpPr>
          <p:spPr>
            <a:xfrm>
              <a:off x="8147250" y="1751072"/>
              <a:ext cx="294846" cy="776551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99E7138-EAAF-B34E-8137-9FB07A59CB9C}"/>
                </a:ext>
              </a:extLst>
            </p:cNvPr>
            <p:cNvGrpSpPr/>
            <p:nvPr/>
          </p:nvGrpSpPr>
          <p:grpSpPr>
            <a:xfrm flipH="1">
              <a:off x="7260537" y="1770399"/>
              <a:ext cx="287211" cy="757224"/>
              <a:chOff x="6713084" y="1703596"/>
              <a:chExt cx="2624141" cy="6918474"/>
            </a:xfrm>
            <a:grpFill/>
          </p:grpSpPr>
          <p:sp>
            <p:nvSpPr>
              <p:cNvPr id="49" name="Freeform: Shape 19">
                <a:extLst>
                  <a:ext uri="{FF2B5EF4-FFF2-40B4-BE49-F238E27FC236}">
                    <a16:creationId xmlns:a16="http://schemas.microsoft.com/office/drawing/2014/main" id="{31DD4632-6958-564F-AB72-A65452AB3EE6}"/>
                  </a:ext>
                </a:extLst>
              </p:cNvPr>
              <p:cNvSpPr/>
              <p:nvPr/>
            </p:nvSpPr>
            <p:spPr>
              <a:xfrm>
                <a:off x="6713084" y="3201150"/>
                <a:ext cx="2624141" cy="5420920"/>
              </a:xfrm>
              <a:custGeom>
                <a:avLst/>
                <a:gdLst>
                  <a:gd name="connsiteX0" fmla="*/ 1481070 w 2437829"/>
                  <a:gd name="connsiteY0" fmla="*/ 5037326 h 5036043"/>
                  <a:gd name="connsiteX1" fmla="*/ 1434880 w 2437829"/>
                  <a:gd name="connsiteY1" fmla="*/ 5025778 h 5036043"/>
                  <a:gd name="connsiteX2" fmla="*/ 1218683 w 2437829"/>
                  <a:gd name="connsiteY2" fmla="*/ 4885925 h 5036043"/>
                  <a:gd name="connsiteX3" fmla="*/ 1191739 w 2437829"/>
                  <a:gd name="connsiteY3" fmla="*/ 4907095 h 5036043"/>
                  <a:gd name="connsiteX4" fmla="*/ 893425 w 2437829"/>
                  <a:gd name="connsiteY4" fmla="*/ 5027703 h 5036043"/>
                  <a:gd name="connsiteX5" fmla="*/ 658623 w 2437829"/>
                  <a:gd name="connsiteY5" fmla="*/ 4893623 h 5036043"/>
                  <a:gd name="connsiteX6" fmla="*/ 602169 w 2437829"/>
                  <a:gd name="connsiteY6" fmla="*/ 4674860 h 5036043"/>
                  <a:gd name="connsiteX7" fmla="*/ 557903 w 2437829"/>
                  <a:gd name="connsiteY7" fmla="*/ 4070534 h 5036043"/>
                  <a:gd name="connsiteX8" fmla="*/ 555337 w 2437829"/>
                  <a:gd name="connsiteY8" fmla="*/ 4038458 h 5036043"/>
                  <a:gd name="connsiteX9" fmla="*/ 412916 w 2437829"/>
                  <a:gd name="connsiteY9" fmla="*/ 4038458 h 5036043"/>
                  <a:gd name="connsiteX10" fmla="*/ 392387 w 2437829"/>
                  <a:gd name="connsiteY10" fmla="*/ 3835091 h 5036043"/>
                  <a:gd name="connsiteX11" fmla="*/ 266004 w 2437829"/>
                  <a:gd name="connsiteY11" fmla="*/ 2519946 h 5036043"/>
                  <a:gd name="connsiteX12" fmla="*/ 177473 w 2437829"/>
                  <a:gd name="connsiteY12" fmla="*/ 2349940 h 5036043"/>
                  <a:gd name="connsiteX13" fmla="*/ 1693 w 2437829"/>
                  <a:gd name="connsiteY13" fmla="*/ 1991964 h 5036043"/>
                  <a:gd name="connsiteX14" fmla="*/ 1693 w 2437829"/>
                  <a:gd name="connsiteY14" fmla="*/ 471528 h 5036043"/>
                  <a:gd name="connsiteX15" fmla="*/ 466805 w 2437829"/>
                  <a:gd name="connsiteY15" fmla="*/ 3208 h 5036043"/>
                  <a:gd name="connsiteX16" fmla="*/ 729192 w 2437829"/>
                  <a:gd name="connsiteY16" fmla="*/ 3208 h 5036043"/>
                  <a:gd name="connsiteX17" fmla="*/ 710588 w 2437829"/>
                  <a:gd name="connsiteY17" fmla="*/ 26945 h 5036043"/>
                  <a:gd name="connsiteX18" fmla="*/ 541864 w 2437829"/>
                  <a:gd name="connsiteY18" fmla="*/ 358618 h 5036043"/>
                  <a:gd name="connsiteX19" fmla="*/ 529675 w 2437829"/>
                  <a:gd name="connsiteY19" fmla="*/ 621005 h 5036043"/>
                  <a:gd name="connsiteX20" fmla="*/ 509146 w 2437829"/>
                  <a:gd name="connsiteY20" fmla="*/ 658214 h 5036043"/>
                  <a:gd name="connsiteX21" fmla="*/ 436011 w 2437829"/>
                  <a:gd name="connsiteY21" fmla="*/ 835278 h 5036043"/>
                  <a:gd name="connsiteX22" fmla="*/ 593829 w 2437829"/>
                  <a:gd name="connsiteY22" fmla="*/ 939848 h 5036043"/>
                  <a:gd name="connsiteX23" fmla="*/ 729834 w 2437829"/>
                  <a:gd name="connsiteY23" fmla="*/ 807692 h 5036043"/>
                  <a:gd name="connsiteX24" fmla="*/ 612433 w 2437829"/>
                  <a:gd name="connsiteY24" fmla="*/ 643459 h 5036043"/>
                  <a:gd name="connsiteX25" fmla="*/ 586772 w 2437829"/>
                  <a:gd name="connsiteY25" fmla="*/ 619722 h 5036043"/>
                  <a:gd name="connsiteX26" fmla="*/ 605376 w 2437829"/>
                  <a:gd name="connsiteY26" fmla="*/ 332315 h 5036043"/>
                  <a:gd name="connsiteX27" fmla="*/ 643868 w 2437829"/>
                  <a:gd name="connsiteY27" fmla="*/ 228386 h 5036043"/>
                  <a:gd name="connsiteX28" fmla="*/ 794629 w 2437829"/>
                  <a:gd name="connsiteY28" fmla="*/ 17963 h 5036043"/>
                  <a:gd name="connsiteX29" fmla="*/ 828630 w 2437829"/>
                  <a:gd name="connsiteY29" fmla="*/ 0 h 5036043"/>
                  <a:gd name="connsiteX30" fmla="*/ 832479 w 2437829"/>
                  <a:gd name="connsiteY30" fmla="*/ 7057 h 5036043"/>
                  <a:gd name="connsiteX31" fmla="*/ 634245 w 2437829"/>
                  <a:gd name="connsiteY31" fmla="*/ 551719 h 5036043"/>
                  <a:gd name="connsiteX32" fmla="*/ 881236 w 2437829"/>
                  <a:gd name="connsiteY32" fmla="*/ 627421 h 5036043"/>
                  <a:gd name="connsiteX33" fmla="*/ 817082 w 2437829"/>
                  <a:gd name="connsiteY33" fmla="*/ 799352 h 5036043"/>
                  <a:gd name="connsiteX34" fmla="*/ 831196 w 2437829"/>
                  <a:gd name="connsiteY34" fmla="*/ 852599 h 5036043"/>
                  <a:gd name="connsiteX35" fmla="*/ 1169926 w 2437829"/>
                  <a:gd name="connsiteY35" fmla="*/ 1152195 h 5036043"/>
                  <a:gd name="connsiteX36" fmla="*/ 1193021 w 2437829"/>
                  <a:gd name="connsiteY36" fmla="*/ 1207367 h 5036043"/>
                  <a:gd name="connsiteX37" fmla="*/ 1192380 w 2437829"/>
                  <a:gd name="connsiteY37" fmla="*/ 3991626 h 5036043"/>
                  <a:gd name="connsiteX38" fmla="*/ 1192380 w 2437829"/>
                  <a:gd name="connsiteY38" fmla="*/ 4033967 h 5036043"/>
                  <a:gd name="connsiteX39" fmla="*/ 1283478 w 2437829"/>
                  <a:gd name="connsiteY39" fmla="*/ 4033967 h 5036043"/>
                  <a:gd name="connsiteX40" fmla="*/ 1283478 w 2437829"/>
                  <a:gd name="connsiteY40" fmla="*/ 3990343 h 5036043"/>
                  <a:gd name="connsiteX41" fmla="*/ 1282836 w 2437829"/>
                  <a:gd name="connsiteY41" fmla="*/ 1209292 h 5036043"/>
                  <a:gd name="connsiteX42" fmla="*/ 1309781 w 2437829"/>
                  <a:gd name="connsiteY42" fmla="*/ 1149629 h 5036043"/>
                  <a:gd name="connsiteX43" fmla="*/ 1646586 w 2437829"/>
                  <a:gd name="connsiteY43" fmla="*/ 852599 h 5036043"/>
                  <a:gd name="connsiteX44" fmla="*/ 1658775 w 2437829"/>
                  <a:gd name="connsiteY44" fmla="*/ 798069 h 5036043"/>
                  <a:gd name="connsiteX45" fmla="*/ 1595264 w 2437829"/>
                  <a:gd name="connsiteY45" fmla="*/ 627421 h 5036043"/>
                  <a:gd name="connsiteX46" fmla="*/ 1842254 w 2437829"/>
                  <a:gd name="connsiteY46" fmla="*/ 551719 h 5036043"/>
                  <a:gd name="connsiteX47" fmla="*/ 1642737 w 2437829"/>
                  <a:gd name="connsiteY47" fmla="*/ 3208 h 5036043"/>
                  <a:gd name="connsiteX48" fmla="*/ 1763987 w 2437829"/>
                  <a:gd name="connsiteY48" fmla="*/ 3849 h 5036043"/>
                  <a:gd name="connsiteX49" fmla="*/ 1787082 w 2437829"/>
                  <a:gd name="connsiteY49" fmla="*/ 12831 h 5036043"/>
                  <a:gd name="connsiteX50" fmla="*/ 2070640 w 2437829"/>
                  <a:gd name="connsiteY50" fmla="*/ 271369 h 5036043"/>
                  <a:gd name="connsiteX51" fmla="*/ 2164304 w 2437829"/>
                  <a:gd name="connsiteY51" fmla="*/ 651799 h 5036043"/>
                  <a:gd name="connsiteX52" fmla="*/ 2138002 w 2437829"/>
                  <a:gd name="connsiteY52" fmla="*/ 783313 h 5036043"/>
                  <a:gd name="connsiteX53" fmla="*/ 1760138 w 2437829"/>
                  <a:gd name="connsiteY53" fmla="*/ 887242 h 5036043"/>
                  <a:gd name="connsiteX54" fmla="*/ 1627982 w 2437829"/>
                  <a:gd name="connsiteY54" fmla="*/ 1085476 h 5036043"/>
                  <a:gd name="connsiteX55" fmla="*/ 1603603 w 2437829"/>
                  <a:gd name="connsiteY55" fmla="*/ 1115628 h 5036043"/>
                  <a:gd name="connsiteX56" fmla="*/ 1559337 w 2437829"/>
                  <a:gd name="connsiteY56" fmla="*/ 1237520 h 5036043"/>
                  <a:gd name="connsiteX57" fmla="*/ 1653643 w 2437829"/>
                  <a:gd name="connsiteY57" fmla="*/ 1267030 h 5036043"/>
                  <a:gd name="connsiteX58" fmla="*/ 1679305 w 2437829"/>
                  <a:gd name="connsiteY58" fmla="*/ 1131025 h 5036043"/>
                  <a:gd name="connsiteX59" fmla="*/ 1673531 w 2437829"/>
                  <a:gd name="connsiteY59" fmla="*/ 1106646 h 5036043"/>
                  <a:gd name="connsiteX60" fmla="*/ 1968636 w 2437829"/>
                  <a:gd name="connsiteY60" fmla="*/ 817956 h 5036043"/>
                  <a:gd name="connsiteX61" fmla="*/ 2218193 w 2437829"/>
                  <a:gd name="connsiteY61" fmla="*/ 1007209 h 5036043"/>
                  <a:gd name="connsiteX62" fmla="*/ 2074489 w 2437829"/>
                  <a:gd name="connsiteY62" fmla="*/ 1342090 h 5036043"/>
                  <a:gd name="connsiteX63" fmla="*/ 2046903 w 2437829"/>
                  <a:gd name="connsiteY63" fmla="*/ 1347222 h 5036043"/>
                  <a:gd name="connsiteX64" fmla="*/ 1917955 w 2437829"/>
                  <a:gd name="connsiteY64" fmla="*/ 1422281 h 5036043"/>
                  <a:gd name="connsiteX65" fmla="*/ 1978901 w 2437829"/>
                  <a:gd name="connsiteY65" fmla="*/ 1494775 h 5036043"/>
                  <a:gd name="connsiteX66" fmla="*/ 2077056 w 2437829"/>
                  <a:gd name="connsiteY66" fmla="*/ 1420998 h 5036043"/>
                  <a:gd name="connsiteX67" fmla="*/ 2102717 w 2437829"/>
                  <a:gd name="connsiteY67" fmla="*/ 1382506 h 5036043"/>
                  <a:gd name="connsiteX68" fmla="*/ 2265667 w 2437829"/>
                  <a:gd name="connsiteY68" fmla="*/ 986680 h 5036043"/>
                  <a:gd name="connsiteX69" fmla="*/ 2202796 w 2437829"/>
                  <a:gd name="connsiteY69" fmla="*/ 835919 h 5036043"/>
                  <a:gd name="connsiteX70" fmla="*/ 2194456 w 2437829"/>
                  <a:gd name="connsiteY70" fmla="*/ 791012 h 5036043"/>
                  <a:gd name="connsiteX71" fmla="*/ 2201514 w 2437829"/>
                  <a:gd name="connsiteY71" fmla="*/ 387487 h 5036043"/>
                  <a:gd name="connsiteX72" fmla="*/ 2057810 w 2437829"/>
                  <a:gd name="connsiteY72" fmla="*/ 166799 h 5036043"/>
                  <a:gd name="connsiteX73" fmla="*/ 1883312 w 2437829"/>
                  <a:gd name="connsiteY73" fmla="*/ 5132 h 5036043"/>
                  <a:gd name="connsiteX74" fmla="*/ 2204721 w 2437829"/>
                  <a:gd name="connsiteY74" fmla="*/ 68644 h 5036043"/>
                  <a:gd name="connsiteX75" fmla="*/ 2431824 w 2437829"/>
                  <a:gd name="connsiteY75" fmla="*/ 398393 h 5036043"/>
                  <a:gd name="connsiteX76" fmla="*/ 2438239 w 2437829"/>
                  <a:gd name="connsiteY76" fmla="*/ 425979 h 5036043"/>
                  <a:gd name="connsiteX77" fmla="*/ 2438239 w 2437829"/>
                  <a:gd name="connsiteY77" fmla="*/ 2042645 h 5036043"/>
                  <a:gd name="connsiteX78" fmla="*/ 2433107 w 2437829"/>
                  <a:gd name="connsiteY78" fmla="*/ 2057400 h 5036043"/>
                  <a:gd name="connsiteX79" fmla="*/ 2206004 w 2437829"/>
                  <a:gd name="connsiteY79" fmla="*/ 2393564 h 5036043"/>
                  <a:gd name="connsiteX80" fmla="*/ 2182268 w 2437829"/>
                  <a:gd name="connsiteY80" fmla="*/ 2438472 h 5036043"/>
                  <a:gd name="connsiteX81" fmla="*/ 2147625 w 2437829"/>
                  <a:gd name="connsiteY81" fmla="*/ 2805429 h 5036043"/>
                  <a:gd name="connsiteX82" fmla="*/ 2046262 w 2437829"/>
                  <a:gd name="connsiteY82" fmla="*/ 3848564 h 5036043"/>
                  <a:gd name="connsiteX83" fmla="*/ 2027016 w 2437829"/>
                  <a:gd name="connsiteY83" fmla="*/ 4039099 h 5036043"/>
                  <a:gd name="connsiteX84" fmla="*/ 1883954 w 2437829"/>
                  <a:gd name="connsiteY84" fmla="*/ 4039099 h 5036043"/>
                  <a:gd name="connsiteX85" fmla="*/ 1874331 w 2437829"/>
                  <a:gd name="connsiteY85" fmla="*/ 4173180 h 5036043"/>
                  <a:gd name="connsiteX86" fmla="*/ 1834555 w 2437829"/>
                  <a:gd name="connsiteY86" fmla="*/ 4687690 h 5036043"/>
                  <a:gd name="connsiteX87" fmla="*/ 1585641 w 2437829"/>
                  <a:gd name="connsiteY87" fmla="*/ 5038609 h 5036043"/>
                  <a:gd name="connsiteX88" fmla="*/ 1481070 w 2437829"/>
                  <a:gd name="connsiteY88" fmla="*/ 5037326 h 5036043"/>
                  <a:gd name="connsiteX89" fmla="*/ 683002 w 2437829"/>
                  <a:gd name="connsiteY89" fmla="*/ 1063022 h 5036043"/>
                  <a:gd name="connsiteX90" fmla="*/ 683002 w 2437829"/>
                  <a:gd name="connsiteY90" fmla="*/ 1192612 h 5036043"/>
                  <a:gd name="connsiteX91" fmla="*/ 554695 w 2437829"/>
                  <a:gd name="connsiteY91" fmla="*/ 1192612 h 5036043"/>
                  <a:gd name="connsiteX92" fmla="*/ 554695 w 2437829"/>
                  <a:gd name="connsiteY92" fmla="*/ 1369034 h 5036043"/>
                  <a:gd name="connsiteX93" fmla="*/ 683002 w 2437829"/>
                  <a:gd name="connsiteY93" fmla="*/ 1369034 h 5036043"/>
                  <a:gd name="connsiteX94" fmla="*/ 683002 w 2437829"/>
                  <a:gd name="connsiteY94" fmla="*/ 1497341 h 5036043"/>
                  <a:gd name="connsiteX95" fmla="*/ 861348 w 2437829"/>
                  <a:gd name="connsiteY95" fmla="*/ 1497341 h 5036043"/>
                  <a:gd name="connsiteX96" fmla="*/ 861348 w 2437829"/>
                  <a:gd name="connsiteY96" fmla="*/ 1368393 h 5036043"/>
                  <a:gd name="connsiteX97" fmla="*/ 989655 w 2437829"/>
                  <a:gd name="connsiteY97" fmla="*/ 1368393 h 5036043"/>
                  <a:gd name="connsiteX98" fmla="*/ 989655 w 2437829"/>
                  <a:gd name="connsiteY98" fmla="*/ 1190687 h 5036043"/>
                  <a:gd name="connsiteX99" fmla="*/ 860707 w 2437829"/>
                  <a:gd name="connsiteY99" fmla="*/ 1190687 h 5036043"/>
                  <a:gd name="connsiteX100" fmla="*/ 860707 w 2437829"/>
                  <a:gd name="connsiteY100" fmla="*/ 1062381 h 5036043"/>
                  <a:gd name="connsiteX101" fmla="*/ 683002 w 2437829"/>
                  <a:gd name="connsiteY101" fmla="*/ 1063022 h 503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2437829" h="5036043">
                    <a:moveTo>
                      <a:pt x="1481070" y="5037326"/>
                    </a:moveTo>
                    <a:cubicBezTo>
                      <a:pt x="1465673" y="5033477"/>
                      <a:pt x="1450276" y="5028986"/>
                      <a:pt x="1434880" y="5025778"/>
                    </a:cubicBezTo>
                    <a:cubicBezTo>
                      <a:pt x="1346990" y="5005891"/>
                      <a:pt x="1274497" y="4962267"/>
                      <a:pt x="1218683" y="4885925"/>
                    </a:cubicBezTo>
                    <a:cubicBezTo>
                      <a:pt x="1209060" y="4892981"/>
                      <a:pt x="1200720" y="4900038"/>
                      <a:pt x="1191739" y="4907095"/>
                    </a:cubicBezTo>
                    <a:cubicBezTo>
                      <a:pt x="1103848" y="4975098"/>
                      <a:pt x="1006335" y="5021288"/>
                      <a:pt x="893425" y="5027703"/>
                    </a:cubicBezTo>
                    <a:cubicBezTo>
                      <a:pt x="786289" y="5033477"/>
                      <a:pt x="707380" y="4989853"/>
                      <a:pt x="658623" y="4893623"/>
                    </a:cubicBezTo>
                    <a:cubicBezTo>
                      <a:pt x="623981" y="4824979"/>
                      <a:pt x="608584" y="4750561"/>
                      <a:pt x="602169" y="4674860"/>
                    </a:cubicBezTo>
                    <a:cubicBezTo>
                      <a:pt x="586130" y="4473418"/>
                      <a:pt x="572658" y="4271976"/>
                      <a:pt x="557903" y="4070534"/>
                    </a:cubicBezTo>
                    <a:cubicBezTo>
                      <a:pt x="557261" y="4060911"/>
                      <a:pt x="555978" y="4051288"/>
                      <a:pt x="555337" y="4038458"/>
                    </a:cubicBezTo>
                    <a:cubicBezTo>
                      <a:pt x="508505" y="4038458"/>
                      <a:pt x="461672" y="4038458"/>
                      <a:pt x="412916" y="4038458"/>
                    </a:cubicBezTo>
                    <a:cubicBezTo>
                      <a:pt x="405859" y="3968531"/>
                      <a:pt x="398802" y="3901811"/>
                      <a:pt x="392387" y="3835091"/>
                    </a:cubicBezTo>
                    <a:cubicBezTo>
                      <a:pt x="350046" y="3396923"/>
                      <a:pt x="305780" y="2958756"/>
                      <a:pt x="266004" y="2519946"/>
                    </a:cubicBezTo>
                    <a:cubicBezTo>
                      <a:pt x="259589" y="2447453"/>
                      <a:pt x="242268" y="2396130"/>
                      <a:pt x="177473" y="2349940"/>
                    </a:cubicBezTo>
                    <a:cubicBezTo>
                      <a:pt x="58789" y="2265257"/>
                      <a:pt x="2334" y="2138233"/>
                      <a:pt x="1693" y="1991964"/>
                    </a:cubicBezTo>
                    <a:cubicBezTo>
                      <a:pt x="-232" y="1485152"/>
                      <a:pt x="-874" y="978340"/>
                      <a:pt x="1693" y="471528"/>
                    </a:cubicBezTo>
                    <a:cubicBezTo>
                      <a:pt x="2975" y="212348"/>
                      <a:pt x="207625" y="8982"/>
                      <a:pt x="466805" y="3208"/>
                    </a:cubicBezTo>
                    <a:cubicBezTo>
                      <a:pt x="552129" y="1283"/>
                      <a:pt x="638094" y="3208"/>
                      <a:pt x="729192" y="3208"/>
                    </a:cubicBezTo>
                    <a:cubicBezTo>
                      <a:pt x="721494" y="13472"/>
                      <a:pt x="715720" y="20529"/>
                      <a:pt x="710588" y="26945"/>
                    </a:cubicBezTo>
                    <a:cubicBezTo>
                      <a:pt x="630396" y="125741"/>
                      <a:pt x="554695" y="227103"/>
                      <a:pt x="541864" y="358618"/>
                    </a:cubicBezTo>
                    <a:cubicBezTo>
                      <a:pt x="533524" y="445866"/>
                      <a:pt x="532241" y="533757"/>
                      <a:pt x="529675" y="621005"/>
                    </a:cubicBezTo>
                    <a:cubicBezTo>
                      <a:pt x="529033" y="638968"/>
                      <a:pt x="526468" y="648591"/>
                      <a:pt x="509146" y="658214"/>
                    </a:cubicBezTo>
                    <a:cubicBezTo>
                      <a:pt x="443068" y="694140"/>
                      <a:pt x="414199" y="765992"/>
                      <a:pt x="436011" y="835278"/>
                    </a:cubicBezTo>
                    <a:cubicBezTo>
                      <a:pt x="457823" y="903280"/>
                      <a:pt x="521335" y="945622"/>
                      <a:pt x="593829" y="939848"/>
                    </a:cubicBezTo>
                    <a:cubicBezTo>
                      <a:pt x="663114" y="934715"/>
                      <a:pt x="719569" y="880185"/>
                      <a:pt x="729834" y="807692"/>
                    </a:cubicBezTo>
                    <a:cubicBezTo>
                      <a:pt x="740740" y="734557"/>
                      <a:pt x="687492" y="659497"/>
                      <a:pt x="612433" y="643459"/>
                    </a:cubicBezTo>
                    <a:cubicBezTo>
                      <a:pt x="598319" y="640251"/>
                      <a:pt x="585489" y="640251"/>
                      <a:pt x="586772" y="619722"/>
                    </a:cubicBezTo>
                    <a:cubicBezTo>
                      <a:pt x="593187" y="524133"/>
                      <a:pt x="595112" y="427903"/>
                      <a:pt x="605376" y="332315"/>
                    </a:cubicBezTo>
                    <a:cubicBezTo>
                      <a:pt x="609225" y="296389"/>
                      <a:pt x="623981" y="258538"/>
                      <a:pt x="643868" y="228386"/>
                    </a:cubicBezTo>
                    <a:cubicBezTo>
                      <a:pt x="690700" y="155893"/>
                      <a:pt x="742665" y="87249"/>
                      <a:pt x="794629" y="17963"/>
                    </a:cubicBezTo>
                    <a:cubicBezTo>
                      <a:pt x="801685" y="8340"/>
                      <a:pt x="817082" y="5774"/>
                      <a:pt x="828630" y="0"/>
                    </a:cubicBezTo>
                    <a:cubicBezTo>
                      <a:pt x="829913" y="2566"/>
                      <a:pt x="831196" y="4491"/>
                      <a:pt x="832479" y="7057"/>
                    </a:cubicBezTo>
                    <a:cubicBezTo>
                      <a:pt x="767043" y="187328"/>
                      <a:pt x="700965" y="367599"/>
                      <a:pt x="634245" y="551719"/>
                    </a:cubicBezTo>
                    <a:cubicBezTo>
                      <a:pt x="717003" y="577381"/>
                      <a:pt x="797836" y="601759"/>
                      <a:pt x="881236" y="627421"/>
                    </a:cubicBezTo>
                    <a:cubicBezTo>
                      <a:pt x="860065" y="685800"/>
                      <a:pt x="840819" y="743538"/>
                      <a:pt x="817082" y="799352"/>
                    </a:cubicBezTo>
                    <a:cubicBezTo>
                      <a:pt x="806818" y="823730"/>
                      <a:pt x="812592" y="836561"/>
                      <a:pt x="831196" y="852599"/>
                    </a:cubicBezTo>
                    <a:cubicBezTo>
                      <a:pt x="944748" y="952037"/>
                      <a:pt x="1056375" y="1052758"/>
                      <a:pt x="1169926" y="1152195"/>
                    </a:cubicBezTo>
                    <a:cubicBezTo>
                      <a:pt x="1188531" y="1168234"/>
                      <a:pt x="1193021" y="1184914"/>
                      <a:pt x="1193021" y="1207367"/>
                    </a:cubicBezTo>
                    <a:cubicBezTo>
                      <a:pt x="1192380" y="2135667"/>
                      <a:pt x="1192380" y="3063326"/>
                      <a:pt x="1192380" y="3991626"/>
                    </a:cubicBezTo>
                    <a:cubicBezTo>
                      <a:pt x="1192380" y="4005098"/>
                      <a:pt x="1192380" y="4018570"/>
                      <a:pt x="1192380" y="4033967"/>
                    </a:cubicBezTo>
                    <a:cubicBezTo>
                      <a:pt x="1223174" y="4033967"/>
                      <a:pt x="1250759" y="4033967"/>
                      <a:pt x="1283478" y="4033967"/>
                    </a:cubicBezTo>
                    <a:cubicBezTo>
                      <a:pt x="1283478" y="4019212"/>
                      <a:pt x="1283478" y="4005098"/>
                      <a:pt x="1283478" y="3990343"/>
                    </a:cubicBezTo>
                    <a:cubicBezTo>
                      <a:pt x="1283478" y="3063326"/>
                      <a:pt x="1283478" y="2136309"/>
                      <a:pt x="1282836" y="1209292"/>
                    </a:cubicBezTo>
                    <a:cubicBezTo>
                      <a:pt x="1282836" y="1182989"/>
                      <a:pt x="1290535" y="1166309"/>
                      <a:pt x="1309781" y="1149629"/>
                    </a:cubicBezTo>
                    <a:cubicBezTo>
                      <a:pt x="1422691" y="1050833"/>
                      <a:pt x="1533034" y="950754"/>
                      <a:pt x="1646586" y="852599"/>
                    </a:cubicBezTo>
                    <a:cubicBezTo>
                      <a:pt x="1667115" y="835278"/>
                      <a:pt x="1668398" y="821164"/>
                      <a:pt x="1658775" y="798069"/>
                    </a:cubicBezTo>
                    <a:cubicBezTo>
                      <a:pt x="1636963" y="742897"/>
                      <a:pt x="1617075" y="686442"/>
                      <a:pt x="1595264" y="627421"/>
                    </a:cubicBezTo>
                    <a:cubicBezTo>
                      <a:pt x="1678021" y="601759"/>
                      <a:pt x="1758855" y="577381"/>
                      <a:pt x="1842254" y="551719"/>
                    </a:cubicBezTo>
                    <a:cubicBezTo>
                      <a:pt x="1775535" y="368241"/>
                      <a:pt x="1709456" y="187328"/>
                      <a:pt x="1642737" y="3208"/>
                    </a:cubicBezTo>
                    <a:cubicBezTo>
                      <a:pt x="1685720" y="3208"/>
                      <a:pt x="1724853" y="2566"/>
                      <a:pt x="1763987" y="3849"/>
                    </a:cubicBezTo>
                    <a:cubicBezTo>
                      <a:pt x="1771686" y="3849"/>
                      <a:pt x="1780666" y="8340"/>
                      <a:pt x="1787082" y="12831"/>
                    </a:cubicBezTo>
                    <a:cubicBezTo>
                      <a:pt x="1891652" y="87890"/>
                      <a:pt x="1989165" y="170648"/>
                      <a:pt x="2070640" y="271369"/>
                    </a:cubicBezTo>
                    <a:cubicBezTo>
                      <a:pt x="2161738" y="384279"/>
                      <a:pt x="2180984" y="513869"/>
                      <a:pt x="2164304" y="651799"/>
                    </a:cubicBezTo>
                    <a:cubicBezTo>
                      <a:pt x="2159172" y="696065"/>
                      <a:pt x="2146983" y="739047"/>
                      <a:pt x="2138002" y="783313"/>
                    </a:cubicBezTo>
                    <a:cubicBezTo>
                      <a:pt x="1984675" y="732632"/>
                      <a:pt x="1865991" y="789087"/>
                      <a:pt x="1760138" y="887242"/>
                    </a:cubicBezTo>
                    <a:cubicBezTo>
                      <a:pt x="1700475" y="942414"/>
                      <a:pt x="1658134" y="1010416"/>
                      <a:pt x="1627982" y="1085476"/>
                    </a:cubicBezTo>
                    <a:cubicBezTo>
                      <a:pt x="1623491" y="1097023"/>
                      <a:pt x="1613868" y="1108571"/>
                      <a:pt x="1603603" y="1115628"/>
                    </a:cubicBezTo>
                    <a:cubicBezTo>
                      <a:pt x="1565753" y="1141931"/>
                      <a:pt x="1546507" y="1193254"/>
                      <a:pt x="1559337" y="1237520"/>
                    </a:cubicBezTo>
                    <a:cubicBezTo>
                      <a:pt x="1572810" y="1281144"/>
                      <a:pt x="1617075" y="1295258"/>
                      <a:pt x="1653643" y="1267030"/>
                    </a:cubicBezTo>
                    <a:cubicBezTo>
                      <a:pt x="1693418" y="1236236"/>
                      <a:pt x="1704325" y="1174649"/>
                      <a:pt x="1679305" y="1131025"/>
                    </a:cubicBezTo>
                    <a:cubicBezTo>
                      <a:pt x="1675455" y="1123968"/>
                      <a:pt x="1670964" y="1113062"/>
                      <a:pt x="1673531" y="1106646"/>
                    </a:cubicBezTo>
                    <a:cubicBezTo>
                      <a:pt x="1728702" y="966150"/>
                      <a:pt x="1819801" y="859656"/>
                      <a:pt x="1968636" y="817956"/>
                    </a:cubicBezTo>
                    <a:cubicBezTo>
                      <a:pt x="2106566" y="778823"/>
                      <a:pt x="2214344" y="862222"/>
                      <a:pt x="2218193" y="1007209"/>
                    </a:cubicBezTo>
                    <a:cubicBezTo>
                      <a:pt x="2221401" y="1140006"/>
                      <a:pt x="2164946" y="1249067"/>
                      <a:pt x="2074489" y="1342090"/>
                    </a:cubicBezTo>
                    <a:cubicBezTo>
                      <a:pt x="2069357" y="1347863"/>
                      <a:pt x="2055243" y="1349146"/>
                      <a:pt x="2046903" y="1347222"/>
                    </a:cubicBezTo>
                    <a:cubicBezTo>
                      <a:pt x="1996223" y="1335033"/>
                      <a:pt x="1932711" y="1370959"/>
                      <a:pt x="1917955" y="1422281"/>
                    </a:cubicBezTo>
                    <a:cubicBezTo>
                      <a:pt x="1905124" y="1466547"/>
                      <a:pt x="1932711" y="1500549"/>
                      <a:pt x="1978901" y="1494775"/>
                    </a:cubicBezTo>
                    <a:cubicBezTo>
                      <a:pt x="2024449" y="1489001"/>
                      <a:pt x="2057168" y="1463339"/>
                      <a:pt x="2077056" y="1420998"/>
                    </a:cubicBezTo>
                    <a:cubicBezTo>
                      <a:pt x="2083471" y="1406885"/>
                      <a:pt x="2091811" y="1393412"/>
                      <a:pt x="2102717" y="1382506"/>
                    </a:cubicBezTo>
                    <a:cubicBezTo>
                      <a:pt x="2210494" y="1272804"/>
                      <a:pt x="2276573" y="1145780"/>
                      <a:pt x="2265667" y="986680"/>
                    </a:cubicBezTo>
                    <a:cubicBezTo>
                      <a:pt x="2261817" y="929583"/>
                      <a:pt x="2241930" y="878260"/>
                      <a:pt x="2202796" y="835919"/>
                    </a:cubicBezTo>
                    <a:cubicBezTo>
                      <a:pt x="2188683" y="820522"/>
                      <a:pt x="2189324" y="808333"/>
                      <a:pt x="2194456" y="791012"/>
                    </a:cubicBezTo>
                    <a:cubicBezTo>
                      <a:pt x="2235514" y="657573"/>
                      <a:pt x="2243855" y="522850"/>
                      <a:pt x="2201514" y="387487"/>
                    </a:cubicBezTo>
                    <a:cubicBezTo>
                      <a:pt x="2173927" y="300880"/>
                      <a:pt x="2120680" y="229669"/>
                      <a:pt x="2057810" y="166799"/>
                    </a:cubicBezTo>
                    <a:cubicBezTo>
                      <a:pt x="2001996" y="110986"/>
                      <a:pt x="1942334" y="59663"/>
                      <a:pt x="1883312" y="5132"/>
                    </a:cubicBezTo>
                    <a:cubicBezTo>
                      <a:pt x="1995580" y="-3208"/>
                      <a:pt x="2104641" y="8982"/>
                      <a:pt x="2204721" y="68644"/>
                    </a:cubicBezTo>
                    <a:cubicBezTo>
                      <a:pt x="2329820" y="144345"/>
                      <a:pt x="2405521" y="254689"/>
                      <a:pt x="2431824" y="398393"/>
                    </a:cubicBezTo>
                    <a:cubicBezTo>
                      <a:pt x="2433749" y="407374"/>
                      <a:pt x="2436315" y="416997"/>
                      <a:pt x="2438239" y="425979"/>
                    </a:cubicBezTo>
                    <a:cubicBezTo>
                      <a:pt x="2438239" y="964868"/>
                      <a:pt x="2438239" y="1503756"/>
                      <a:pt x="2438239" y="2042645"/>
                    </a:cubicBezTo>
                    <a:cubicBezTo>
                      <a:pt x="2436315" y="2047777"/>
                      <a:pt x="2433749" y="2052268"/>
                      <a:pt x="2433107" y="2057400"/>
                    </a:cubicBezTo>
                    <a:cubicBezTo>
                      <a:pt x="2408729" y="2204312"/>
                      <a:pt x="2333028" y="2316580"/>
                      <a:pt x="2206004" y="2393564"/>
                    </a:cubicBezTo>
                    <a:cubicBezTo>
                      <a:pt x="2186758" y="2405112"/>
                      <a:pt x="2184192" y="2419867"/>
                      <a:pt x="2182268" y="2438472"/>
                    </a:cubicBezTo>
                    <a:cubicBezTo>
                      <a:pt x="2170720" y="2561005"/>
                      <a:pt x="2159172" y="2682896"/>
                      <a:pt x="2147625" y="2805429"/>
                    </a:cubicBezTo>
                    <a:cubicBezTo>
                      <a:pt x="2114264" y="3153140"/>
                      <a:pt x="2080263" y="3500852"/>
                      <a:pt x="2046262" y="3848564"/>
                    </a:cubicBezTo>
                    <a:cubicBezTo>
                      <a:pt x="2040488" y="3910793"/>
                      <a:pt x="2033431" y="3973021"/>
                      <a:pt x="2027016" y="4039099"/>
                    </a:cubicBezTo>
                    <a:cubicBezTo>
                      <a:pt x="1977618" y="4039099"/>
                      <a:pt x="1931427" y="4039099"/>
                      <a:pt x="1883954" y="4039099"/>
                    </a:cubicBezTo>
                    <a:cubicBezTo>
                      <a:pt x="1880746" y="4086573"/>
                      <a:pt x="1877539" y="4130197"/>
                      <a:pt x="1874331" y="4173180"/>
                    </a:cubicBezTo>
                    <a:cubicBezTo>
                      <a:pt x="1861500" y="4344470"/>
                      <a:pt x="1854443" y="4517042"/>
                      <a:pt x="1834555" y="4687690"/>
                    </a:cubicBezTo>
                    <a:cubicBezTo>
                      <a:pt x="1815951" y="4846149"/>
                      <a:pt x="1764628" y="4989853"/>
                      <a:pt x="1585641" y="5038609"/>
                    </a:cubicBezTo>
                    <a:cubicBezTo>
                      <a:pt x="1549714" y="5037326"/>
                      <a:pt x="1515072" y="5037326"/>
                      <a:pt x="1481070" y="5037326"/>
                    </a:cubicBezTo>
                    <a:close/>
                    <a:moveTo>
                      <a:pt x="683002" y="1063022"/>
                    </a:moveTo>
                    <a:cubicBezTo>
                      <a:pt x="683002" y="1106005"/>
                      <a:pt x="683002" y="1147063"/>
                      <a:pt x="683002" y="1192612"/>
                    </a:cubicBezTo>
                    <a:cubicBezTo>
                      <a:pt x="637453" y="1192612"/>
                      <a:pt x="595753" y="1192612"/>
                      <a:pt x="554695" y="1192612"/>
                    </a:cubicBezTo>
                    <a:cubicBezTo>
                      <a:pt x="554695" y="1253558"/>
                      <a:pt x="554695" y="1310013"/>
                      <a:pt x="554695" y="1369034"/>
                    </a:cubicBezTo>
                    <a:cubicBezTo>
                      <a:pt x="597678" y="1369034"/>
                      <a:pt x="638736" y="1369034"/>
                      <a:pt x="683002" y="1369034"/>
                    </a:cubicBezTo>
                    <a:cubicBezTo>
                      <a:pt x="683002" y="1413300"/>
                      <a:pt x="683002" y="1454358"/>
                      <a:pt x="683002" y="1497341"/>
                    </a:cubicBezTo>
                    <a:cubicBezTo>
                      <a:pt x="743947" y="1497341"/>
                      <a:pt x="801044" y="1497341"/>
                      <a:pt x="861348" y="1497341"/>
                    </a:cubicBezTo>
                    <a:cubicBezTo>
                      <a:pt x="861348" y="1454358"/>
                      <a:pt x="861348" y="1413300"/>
                      <a:pt x="861348" y="1368393"/>
                    </a:cubicBezTo>
                    <a:cubicBezTo>
                      <a:pt x="906256" y="1368393"/>
                      <a:pt x="947314" y="1368393"/>
                      <a:pt x="989655" y="1368393"/>
                    </a:cubicBezTo>
                    <a:cubicBezTo>
                      <a:pt x="989655" y="1308088"/>
                      <a:pt x="989655" y="1250992"/>
                      <a:pt x="989655" y="1190687"/>
                    </a:cubicBezTo>
                    <a:cubicBezTo>
                      <a:pt x="946672" y="1190687"/>
                      <a:pt x="905614" y="1190687"/>
                      <a:pt x="860707" y="1190687"/>
                    </a:cubicBezTo>
                    <a:cubicBezTo>
                      <a:pt x="860707" y="1146422"/>
                      <a:pt x="860707" y="1105364"/>
                      <a:pt x="860707" y="1062381"/>
                    </a:cubicBezTo>
                    <a:cubicBezTo>
                      <a:pt x="801044" y="1063022"/>
                      <a:pt x="745231" y="1063022"/>
                      <a:pt x="683002" y="1063022"/>
                    </a:cubicBezTo>
                    <a:close/>
                  </a:path>
                </a:pathLst>
              </a:custGeom>
              <a:grpFill/>
              <a:ln w="64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20">
                <a:extLst>
                  <a:ext uri="{FF2B5EF4-FFF2-40B4-BE49-F238E27FC236}">
                    <a16:creationId xmlns:a16="http://schemas.microsoft.com/office/drawing/2014/main" id="{6EB5E6CE-DDE6-6C4C-BCB5-BC912DD11DEC}"/>
                  </a:ext>
                </a:extLst>
              </p:cNvPr>
              <p:cNvSpPr/>
              <p:nvPr/>
            </p:nvSpPr>
            <p:spPr>
              <a:xfrm>
                <a:off x="7343696" y="1703596"/>
                <a:ext cx="1359644" cy="1359644"/>
              </a:xfrm>
              <a:custGeom>
                <a:avLst/>
                <a:gdLst>
                  <a:gd name="connsiteX0" fmla="*/ 744183 w 1488359"/>
                  <a:gd name="connsiteY0" fmla="*/ 1490934 h 1488359"/>
                  <a:gd name="connsiteX1" fmla="*/ 4 w 1488359"/>
                  <a:gd name="connsiteY1" fmla="*/ 741622 h 1488359"/>
                  <a:gd name="connsiteX2" fmla="*/ 748032 w 1488359"/>
                  <a:gd name="connsiteY2" fmla="*/ 8 h 1488359"/>
                  <a:gd name="connsiteX3" fmla="*/ 1490287 w 1488359"/>
                  <a:gd name="connsiteY3" fmla="*/ 747396 h 1488359"/>
                  <a:gd name="connsiteX4" fmla="*/ 744183 w 1488359"/>
                  <a:gd name="connsiteY4" fmla="*/ 1490934 h 148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8359" h="1488359">
                    <a:moveTo>
                      <a:pt x="744183" y="1490934"/>
                    </a:moveTo>
                    <a:cubicBezTo>
                      <a:pt x="331035" y="1489009"/>
                      <a:pt x="-1279" y="1154128"/>
                      <a:pt x="4" y="741622"/>
                    </a:cubicBezTo>
                    <a:cubicBezTo>
                      <a:pt x="1928" y="330398"/>
                      <a:pt x="337451" y="-1916"/>
                      <a:pt x="748032" y="8"/>
                    </a:cubicBezTo>
                    <a:cubicBezTo>
                      <a:pt x="1159897" y="1933"/>
                      <a:pt x="1491571" y="336172"/>
                      <a:pt x="1490287" y="747396"/>
                    </a:cubicBezTo>
                    <a:cubicBezTo>
                      <a:pt x="1489004" y="1159261"/>
                      <a:pt x="1154124" y="1492858"/>
                      <a:pt x="744183" y="1490934"/>
                    </a:cubicBezTo>
                    <a:close/>
                  </a:path>
                </a:pathLst>
              </a:custGeom>
              <a:grpFill/>
              <a:ln w="64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1">
                <a:extLst>
                  <a:ext uri="{FF2B5EF4-FFF2-40B4-BE49-F238E27FC236}">
                    <a16:creationId xmlns:a16="http://schemas.microsoft.com/office/drawing/2014/main" id="{2FB43DFC-8552-C246-8F29-9F0CE652BF0E}"/>
                  </a:ext>
                </a:extLst>
              </p:cNvPr>
              <p:cNvSpPr/>
              <p:nvPr/>
            </p:nvSpPr>
            <p:spPr>
              <a:xfrm>
                <a:off x="7520102" y="3199778"/>
                <a:ext cx="1049656" cy="1173959"/>
              </a:xfrm>
              <a:custGeom>
                <a:avLst/>
                <a:gdLst>
                  <a:gd name="connsiteX0" fmla="*/ 977057 w 975131"/>
                  <a:gd name="connsiteY0" fmla="*/ 494613 h 1090608"/>
                  <a:gd name="connsiteX1" fmla="*/ 729424 w 975131"/>
                  <a:gd name="connsiteY1" fmla="*/ 570956 h 1090608"/>
                  <a:gd name="connsiteX2" fmla="*/ 806408 w 975131"/>
                  <a:gd name="connsiteY2" fmla="*/ 777530 h 1090608"/>
                  <a:gd name="connsiteX3" fmla="*/ 795502 w 975131"/>
                  <a:gd name="connsiteY3" fmla="*/ 823720 h 1090608"/>
                  <a:gd name="connsiteX4" fmla="*/ 488207 w 975131"/>
                  <a:gd name="connsiteY4" fmla="*/ 1095731 h 1090608"/>
                  <a:gd name="connsiteX5" fmla="*/ 325258 w 975131"/>
                  <a:gd name="connsiteY5" fmla="*/ 951386 h 1090608"/>
                  <a:gd name="connsiteX6" fmla="*/ 178988 w 975131"/>
                  <a:gd name="connsiteY6" fmla="*/ 821796 h 1090608"/>
                  <a:gd name="connsiteX7" fmla="*/ 168724 w 975131"/>
                  <a:gd name="connsiteY7" fmla="*/ 781379 h 1090608"/>
                  <a:gd name="connsiteX8" fmla="*/ 246991 w 975131"/>
                  <a:gd name="connsiteY8" fmla="*/ 570956 h 1090608"/>
                  <a:gd name="connsiteX9" fmla="*/ 0 w 975131"/>
                  <a:gd name="connsiteY9" fmla="*/ 494613 h 1090608"/>
                  <a:gd name="connsiteX10" fmla="*/ 143704 w 975131"/>
                  <a:gd name="connsiteY10" fmla="*/ 89164 h 1090608"/>
                  <a:gd name="connsiteX11" fmla="*/ 159101 w 975131"/>
                  <a:gd name="connsiteY11" fmla="*/ 46822 h 1090608"/>
                  <a:gd name="connsiteX12" fmla="*/ 232877 w 975131"/>
                  <a:gd name="connsiteY12" fmla="*/ 3840 h 1090608"/>
                  <a:gd name="connsiteX13" fmla="*/ 255972 w 975131"/>
                  <a:gd name="connsiteY13" fmla="*/ 29501 h 1090608"/>
                  <a:gd name="connsiteX14" fmla="*/ 450357 w 975131"/>
                  <a:gd name="connsiteY14" fmla="*/ 524765 h 1090608"/>
                  <a:gd name="connsiteX15" fmla="*/ 469603 w 975131"/>
                  <a:gd name="connsiteY15" fmla="*/ 570956 h 1090608"/>
                  <a:gd name="connsiteX16" fmla="*/ 506812 w 975131"/>
                  <a:gd name="connsiteY16" fmla="*/ 477292 h 1090608"/>
                  <a:gd name="connsiteX17" fmla="*/ 680026 w 975131"/>
                  <a:gd name="connsiteY17" fmla="*/ 32709 h 1090608"/>
                  <a:gd name="connsiteX18" fmla="*/ 723651 w 975131"/>
                  <a:gd name="connsiteY18" fmla="*/ 2557 h 1090608"/>
                  <a:gd name="connsiteX19" fmla="*/ 827579 w 975131"/>
                  <a:gd name="connsiteY19" fmla="*/ 76975 h 1090608"/>
                  <a:gd name="connsiteX20" fmla="*/ 977057 w 975131"/>
                  <a:gd name="connsiteY20" fmla="*/ 494613 h 109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5131" h="1090608">
                    <a:moveTo>
                      <a:pt x="977057" y="494613"/>
                    </a:moveTo>
                    <a:cubicBezTo>
                      <a:pt x="893657" y="520275"/>
                      <a:pt x="812823" y="545294"/>
                      <a:pt x="729424" y="570956"/>
                    </a:cubicBezTo>
                    <a:cubicBezTo>
                      <a:pt x="755728" y="642166"/>
                      <a:pt x="780105" y="710169"/>
                      <a:pt x="806408" y="777530"/>
                    </a:cubicBezTo>
                    <a:cubicBezTo>
                      <a:pt x="814107" y="796776"/>
                      <a:pt x="812823" y="808965"/>
                      <a:pt x="795502" y="823720"/>
                    </a:cubicBezTo>
                    <a:cubicBezTo>
                      <a:pt x="692857" y="912893"/>
                      <a:pt x="592136" y="1003350"/>
                      <a:pt x="488207" y="1095731"/>
                    </a:cubicBezTo>
                    <a:cubicBezTo>
                      <a:pt x="433677" y="1047616"/>
                      <a:pt x="379788" y="999501"/>
                      <a:pt x="325258" y="951386"/>
                    </a:cubicBezTo>
                    <a:cubicBezTo>
                      <a:pt x="276501" y="908403"/>
                      <a:pt x="228386" y="864137"/>
                      <a:pt x="178988" y="821796"/>
                    </a:cubicBezTo>
                    <a:cubicBezTo>
                      <a:pt x="164233" y="809606"/>
                      <a:pt x="162308" y="798700"/>
                      <a:pt x="168724" y="781379"/>
                    </a:cubicBezTo>
                    <a:cubicBezTo>
                      <a:pt x="195027" y="712735"/>
                      <a:pt x="220047" y="644091"/>
                      <a:pt x="246991" y="570956"/>
                    </a:cubicBezTo>
                    <a:cubicBezTo>
                      <a:pt x="163591" y="545294"/>
                      <a:pt x="82758" y="520275"/>
                      <a:pt x="0" y="494613"/>
                    </a:cubicBezTo>
                    <a:cubicBezTo>
                      <a:pt x="48756" y="357966"/>
                      <a:pt x="96230" y="223886"/>
                      <a:pt x="143704" y="89164"/>
                    </a:cubicBezTo>
                    <a:cubicBezTo>
                      <a:pt x="148836" y="75050"/>
                      <a:pt x="153968" y="60936"/>
                      <a:pt x="159101" y="46822"/>
                    </a:cubicBezTo>
                    <a:cubicBezTo>
                      <a:pt x="175781" y="632"/>
                      <a:pt x="185404" y="-5783"/>
                      <a:pt x="232877" y="3840"/>
                    </a:cubicBezTo>
                    <a:cubicBezTo>
                      <a:pt x="241858" y="5764"/>
                      <a:pt x="251481" y="19236"/>
                      <a:pt x="255972" y="29501"/>
                    </a:cubicBezTo>
                    <a:cubicBezTo>
                      <a:pt x="321408" y="194375"/>
                      <a:pt x="385562" y="359250"/>
                      <a:pt x="450357" y="524765"/>
                    </a:cubicBezTo>
                    <a:cubicBezTo>
                      <a:pt x="455489" y="538238"/>
                      <a:pt x="461263" y="551710"/>
                      <a:pt x="469603" y="570956"/>
                    </a:cubicBezTo>
                    <a:cubicBezTo>
                      <a:pt x="483717" y="535671"/>
                      <a:pt x="495264" y="506161"/>
                      <a:pt x="506812" y="477292"/>
                    </a:cubicBezTo>
                    <a:cubicBezTo>
                      <a:pt x="564550" y="329097"/>
                      <a:pt x="622930" y="180903"/>
                      <a:pt x="680026" y="32709"/>
                    </a:cubicBezTo>
                    <a:cubicBezTo>
                      <a:pt x="688366" y="10255"/>
                      <a:pt x="699914" y="1915"/>
                      <a:pt x="723651" y="2557"/>
                    </a:cubicBezTo>
                    <a:cubicBezTo>
                      <a:pt x="801276" y="3840"/>
                      <a:pt x="801276" y="2557"/>
                      <a:pt x="827579" y="76975"/>
                    </a:cubicBezTo>
                    <a:cubicBezTo>
                      <a:pt x="876977" y="214904"/>
                      <a:pt x="926375" y="352193"/>
                      <a:pt x="977057" y="494613"/>
                    </a:cubicBezTo>
                    <a:close/>
                  </a:path>
                </a:pathLst>
              </a:custGeom>
              <a:grpFill/>
              <a:ln w="64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22">
                <a:extLst>
                  <a:ext uri="{FF2B5EF4-FFF2-40B4-BE49-F238E27FC236}">
                    <a16:creationId xmlns:a16="http://schemas.microsoft.com/office/drawing/2014/main" id="{E56EE3C6-74D0-B641-82DC-B406A524B5D9}"/>
                  </a:ext>
                </a:extLst>
              </p:cNvPr>
              <p:cNvSpPr/>
              <p:nvPr/>
            </p:nvSpPr>
            <p:spPr>
              <a:xfrm>
                <a:off x="7198967" y="3913809"/>
                <a:ext cx="269320" cy="269320"/>
              </a:xfrm>
              <a:custGeom>
                <a:avLst/>
                <a:gdLst>
                  <a:gd name="connsiteX0" fmla="*/ 127045 w 250198"/>
                  <a:gd name="connsiteY0" fmla="*/ 0 h 250198"/>
                  <a:gd name="connsiteX1" fmla="*/ 254710 w 250198"/>
                  <a:gd name="connsiteY1" fmla="*/ 128307 h 250198"/>
                  <a:gd name="connsiteX2" fmla="*/ 126403 w 250198"/>
                  <a:gd name="connsiteY2" fmla="*/ 255972 h 250198"/>
                  <a:gd name="connsiteX3" fmla="*/ 21 w 250198"/>
                  <a:gd name="connsiteY3" fmla="*/ 128948 h 250198"/>
                  <a:gd name="connsiteX4" fmla="*/ 127045 w 250198"/>
                  <a:gd name="connsiteY4" fmla="*/ 0 h 250198"/>
                  <a:gd name="connsiteX5" fmla="*/ 208520 w 250198"/>
                  <a:gd name="connsiteY5" fmla="*/ 126382 h 250198"/>
                  <a:gd name="connsiteX6" fmla="*/ 126403 w 250198"/>
                  <a:gd name="connsiteY6" fmla="*/ 46191 h 250198"/>
                  <a:gd name="connsiteX7" fmla="*/ 46853 w 250198"/>
                  <a:gd name="connsiteY7" fmla="*/ 128948 h 250198"/>
                  <a:gd name="connsiteX8" fmla="*/ 128328 w 250198"/>
                  <a:gd name="connsiteY8" fmla="*/ 209140 h 250198"/>
                  <a:gd name="connsiteX9" fmla="*/ 208520 w 250198"/>
                  <a:gd name="connsiteY9" fmla="*/ 126382 h 2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0198" h="250198">
                    <a:moveTo>
                      <a:pt x="127045" y="0"/>
                    </a:moveTo>
                    <a:cubicBezTo>
                      <a:pt x="198897" y="0"/>
                      <a:pt x="254710" y="56455"/>
                      <a:pt x="254710" y="128307"/>
                    </a:cubicBezTo>
                    <a:cubicBezTo>
                      <a:pt x="254710" y="199517"/>
                      <a:pt x="196972" y="256614"/>
                      <a:pt x="126403" y="255972"/>
                    </a:cubicBezTo>
                    <a:cubicBezTo>
                      <a:pt x="57118" y="255331"/>
                      <a:pt x="662" y="198234"/>
                      <a:pt x="21" y="128948"/>
                    </a:cubicBezTo>
                    <a:cubicBezTo>
                      <a:pt x="-1262" y="57738"/>
                      <a:pt x="56476" y="0"/>
                      <a:pt x="127045" y="0"/>
                    </a:cubicBezTo>
                    <a:close/>
                    <a:moveTo>
                      <a:pt x="208520" y="126382"/>
                    </a:moveTo>
                    <a:cubicBezTo>
                      <a:pt x="207878" y="82116"/>
                      <a:pt x="170669" y="45549"/>
                      <a:pt x="126403" y="46191"/>
                    </a:cubicBezTo>
                    <a:cubicBezTo>
                      <a:pt x="81496" y="46832"/>
                      <a:pt x="46212" y="83399"/>
                      <a:pt x="46853" y="128948"/>
                    </a:cubicBezTo>
                    <a:cubicBezTo>
                      <a:pt x="47495" y="174497"/>
                      <a:pt x="83420" y="209782"/>
                      <a:pt x="128328" y="209140"/>
                    </a:cubicBezTo>
                    <a:cubicBezTo>
                      <a:pt x="173235" y="207857"/>
                      <a:pt x="209161" y="171290"/>
                      <a:pt x="208520" y="126382"/>
                    </a:cubicBezTo>
                    <a:close/>
                  </a:path>
                </a:pathLst>
              </a:custGeom>
              <a:grpFill/>
              <a:ln w="64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8955539-4A9A-2B49-89B6-74F4F9D02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45613"/>
            <a:ext cx="1304950" cy="5643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EACC68-D412-1E4A-850F-50CB99C5359F}"/>
              </a:ext>
            </a:extLst>
          </p:cNvPr>
          <p:cNvSpPr/>
          <p:nvPr/>
        </p:nvSpPr>
        <p:spPr>
          <a:xfrm>
            <a:off x="2124054" y="4928780"/>
            <a:ext cx="4895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1874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Everyone needs coverage!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252DDD-17B2-FB44-92E0-A8D84C0F4692}"/>
              </a:ext>
            </a:extLst>
          </p:cNvPr>
          <p:cNvSpPr/>
          <p:nvPr/>
        </p:nvSpPr>
        <p:spPr>
          <a:xfrm>
            <a:off x="3759919" y="5861913"/>
            <a:ext cx="162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5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endParaRPr lang="en-US" sz="2800" dirty="0">
              <a:solidFill>
                <a:srgbClr val="005B83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3559B5-1267-584F-9ACD-8DE85C712F71}"/>
              </a:ext>
            </a:extLst>
          </p:cNvPr>
          <p:cNvSpPr/>
          <p:nvPr/>
        </p:nvSpPr>
        <p:spPr>
          <a:xfrm>
            <a:off x="0" y="6483637"/>
            <a:ext cx="9144000" cy="391372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/>
          </a:p>
        </p:txBody>
      </p:sp>
      <p:sp>
        <p:nvSpPr>
          <p:cNvPr id="39" name="Isosceles Triangle 3">
            <a:extLst>
              <a:ext uri="{FF2B5EF4-FFF2-40B4-BE49-F238E27FC236}">
                <a16:creationId xmlns:a16="http://schemas.microsoft.com/office/drawing/2014/main" id="{A0CA0190-39C6-B244-AC04-715AB84BA89B}"/>
              </a:ext>
            </a:extLst>
          </p:cNvPr>
          <p:cNvSpPr>
            <a:spLocks noChangeAspect="1"/>
          </p:cNvSpPr>
          <p:nvPr/>
        </p:nvSpPr>
        <p:spPr>
          <a:xfrm>
            <a:off x="1050007" y="3135970"/>
            <a:ext cx="983265" cy="984191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57882-284F-5643-8578-24F3B784AB46}"/>
              </a:ext>
            </a:extLst>
          </p:cNvPr>
          <p:cNvGrpSpPr/>
          <p:nvPr/>
        </p:nvGrpSpPr>
        <p:grpSpPr>
          <a:xfrm>
            <a:off x="7188515" y="3095349"/>
            <a:ext cx="1101068" cy="1069908"/>
            <a:chOff x="7188515" y="3095349"/>
            <a:chExt cx="1101068" cy="1069908"/>
          </a:xfrm>
        </p:grpSpPr>
        <p:sp>
          <p:nvSpPr>
            <p:cNvPr id="56" name="Curved Down Arrow 55">
              <a:extLst>
                <a:ext uri="{FF2B5EF4-FFF2-40B4-BE49-F238E27FC236}">
                  <a16:creationId xmlns:a16="http://schemas.microsoft.com/office/drawing/2014/main" id="{BFD588FC-2D50-A946-BF6D-A31806DBC2DF}"/>
                </a:ext>
              </a:extLst>
            </p:cNvPr>
            <p:cNvSpPr/>
            <p:nvPr/>
          </p:nvSpPr>
          <p:spPr>
            <a:xfrm>
              <a:off x="7268084" y="3095349"/>
              <a:ext cx="1021499" cy="494848"/>
            </a:xfrm>
            <a:prstGeom prst="curvedDownArrow">
              <a:avLst/>
            </a:prstGeom>
            <a:solidFill>
              <a:srgbClr val="5EBEE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Curved Down Arrow 56">
              <a:extLst>
                <a:ext uri="{FF2B5EF4-FFF2-40B4-BE49-F238E27FC236}">
                  <a16:creationId xmlns:a16="http://schemas.microsoft.com/office/drawing/2014/main" id="{58896A4D-CC11-DC48-821F-75AC7F4A9E18}"/>
                </a:ext>
              </a:extLst>
            </p:cNvPr>
            <p:cNvSpPr/>
            <p:nvPr/>
          </p:nvSpPr>
          <p:spPr>
            <a:xfrm rot="10800000">
              <a:off x="7188515" y="3670409"/>
              <a:ext cx="1021499" cy="494848"/>
            </a:xfrm>
            <a:prstGeom prst="curvedDownArrow">
              <a:avLst/>
            </a:prstGeom>
            <a:solidFill>
              <a:srgbClr val="5EBEE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31">
              <a:extLst>
                <a:ext uri="{FF2B5EF4-FFF2-40B4-BE49-F238E27FC236}">
                  <a16:creationId xmlns:a16="http://schemas.microsoft.com/office/drawing/2014/main" id="{9248139A-0831-3E4D-BA02-5E926B12D8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44320" y="3190942"/>
              <a:ext cx="595787" cy="847091"/>
            </a:xfrm>
            <a:custGeom>
              <a:avLst/>
              <a:gdLst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1068969 w 2273269"/>
                <a:gd name="connsiteY3" fmla="*/ 1816173 h 3232141"/>
                <a:gd name="connsiteX4" fmla="*/ 975827 w 2273269"/>
                <a:gd name="connsiteY4" fmla="*/ 1468563 h 3232141"/>
                <a:gd name="connsiteX5" fmla="*/ 893889 w 2273269"/>
                <a:gd name="connsiteY5" fmla="*/ 1396168 h 3232141"/>
                <a:gd name="connsiteX6" fmla="*/ 874749 w 2273269"/>
                <a:gd name="connsiteY6" fmla="*/ 1397368 h 3232141"/>
                <a:gd name="connsiteX7" fmla="*/ 873048 w 2273269"/>
                <a:gd name="connsiteY7" fmla="*/ 1397069 h 3232141"/>
                <a:gd name="connsiteX8" fmla="*/ 869409 w 2273269"/>
                <a:gd name="connsiteY8" fmla="*/ 1397702 h 3232141"/>
                <a:gd name="connsiteX9" fmla="*/ 854690 w 2273269"/>
                <a:gd name="connsiteY9" fmla="*/ 1398625 h 3232141"/>
                <a:gd name="connsiteX10" fmla="*/ 849610 w 2273269"/>
                <a:gd name="connsiteY10" fmla="*/ 1401148 h 3232141"/>
                <a:gd name="connsiteX11" fmla="*/ 783580 w 2273269"/>
                <a:gd name="connsiteY11" fmla="*/ 1459921 h 3232141"/>
                <a:gd name="connsiteX12" fmla="*/ 576552 w 2273269"/>
                <a:gd name="connsiteY12" fmla="*/ 1988920 h 3232141"/>
                <a:gd name="connsiteX13" fmla="*/ 360960 w 2273269"/>
                <a:gd name="connsiteY13" fmla="*/ 1988920 h 3232141"/>
                <a:gd name="connsiteX14" fmla="*/ 262052 w 2273269"/>
                <a:gd name="connsiteY14" fmla="*/ 2087828 h 3232141"/>
                <a:gd name="connsiteX15" fmla="*/ 360960 w 2273269"/>
                <a:gd name="connsiteY15" fmla="*/ 2186736 h 3232141"/>
                <a:gd name="connsiteX16" fmla="*/ 624414 w 2273269"/>
                <a:gd name="connsiteY16" fmla="*/ 2186736 h 3232141"/>
                <a:gd name="connsiteX17" fmla="*/ 710155 w 2273269"/>
                <a:gd name="connsiteY17" fmla="*/ 2162843 h 3232141"/>
                <a:gd name="connsiteX18" fmla="*/ 742804 w 2273269"/>
                <a:gd name="connsiteY18" fmla="*/ 2106901 h 3232141"/>
                <a:gd name="connsiteX19" fmla="*/ 861090 w 2273269"/>
                <a:gd name="connsiteY19" fmla="*/ 1804659 h 3232141"/>
                <a:gd name="connsiteX20" fmla="*/ 967256 w 2273269"/>
                <a:gd name="connsiteY20" fmla="*/ 2200878 h 3232141"/>
                <a:gd name="connsiteX21" fmla="*/ 1037612 w 2273269"/>
                <a:gd name="connsiteY21" fmla="*/ 2315350 h 3232141"/>
                <a:gd name="connsiteX22" fmla="*/ 1057633 w 2273269"/>
                <a:gd name="connsiteY22" fmla="*/ 2316605 h 3232141"/>
                <a:gd name="connsiteX23" fmla="*/ 1068971 w 2273269"/>
                <a:gd name="connsiteY23" fmla="*/ 2317315 h 3232141"/>
                <a:gd name="connsiteX24" fmla="*/ 1080303 w 2273269"/>
                <a:gd name="connsiteY24" fmla="*/ 2316605 h 3232141"/>
                <a:gd name="connsiteX25" fmla="*/ 1100326 w 2273269"/>
                <a:gd name="connsiteY25" fmla="*/ 2315350 h 3232141"/>
                <a:gd name="connsiteX26" fmla="*/ 1170682 w 2273269"/>
                <a:gd name="connsiteY26" fmla="*/ 2200878 h 3232141"/>
                <a:gd name="connsiteX27" fmla="*/ 1320238 w 2273269"/>
                <a:gd name="connsiteY27" fmla="*/ 1642726 h 3232141"/>
                <a:gd name="connsiteX28" fmla="*/ 1513977 w 2273269"/>
                <a:gd name="connsiteY28" fmla="*/ 2127797 h 3232141"/>
                <a:gd name="connsiteX29" fmla="*/ 1621871 w 2273269"/>
                <a:gd name="connsiteY29" fmla="*/ 2186737 h 3232141"/>
                <a:gd name="connsiteX30" fmla="*/ 1977403 w 2273269"/>
                <a:gd name="connsiteY30" fmla="*/ 2087829 h 3232141"/>
                <a:gd name="connsiteX31" fmla="*/ 1878495 w 2273269"/>
                <a:gd name="connsiteY31" fmla="*/ 1988921 h 3232141"/>
                <a:gd name="connsiteX32" fmla="*/ 1671520 w 2273269"/>
                <a:gd name="connsiteY32" fmla="*/ 1988921 h 3232141"/>
                <a:gd name="connsiteX33" fmla="*/ 1391261 w 2273269"/>
                <a:gd name="connsiteY33" fmla="*/ 1287226 h 3232141"/>
                <a:gd name="connsiteX34" fmla="*/ 1301358 w 2273269"/>
                <a:gd name="connsiteY34" fmla="*/ 1224998 h 3232141"/>
                <a:gd name="connsiteX35" fmla="*/ 335892 w 2273269"/>
                <a:gd name="connsiteY35" fmla="*/ 524745 h 3232141"/>
                <a:gd name="connsiteX36" fmla="*/ 1937377 w 2273269"/>
                <a:gd name="connsiteY36" fmla="*/ 524745 h 3232141"/>
                <a:gd name="connsiteX37" fmla="*/ 2044403 w 2273269"/>
                <a:gd name="connsiteY37" fmla="*/ 631771 h 3232141"/>
                <a:gd name="connsiteX38" fmla="*/ 2044403 w 2273269"/>
                <a:gd name="connsiteY38" fmla="*/ 2898384 h 3232141"/>
                <a:gd name="connsiteX39" fmla="*/ 1937377 w 2273269"/>
                <a:gd name="connsiteY39" fmla="*/ 3005410 h 3232141"/>
                <a:gd name="connsiteX40" fmla="*/ 335892 w 2273269"/>
                <a:gd name="connsiteY40" fmla="*/ 3005410 h 3232141"/>
                <a:gd name="connsiteX41" fmla="*/ 228866 w 2273269"/>
                <a:gd name="connsiteY41" fmla="*/ 2898384 h 3232141"/>
                <a:gd name="connsiteX42" fmla="*/ 228866 w 2273269"/>
                <a:gd name="connsiteY42" fmla="*/ 631771 h 3232141"/>
                <a:gd name="connsiteX43" fmla="*/ 335892 w 2273269"/>
                <a:gd name="connsiteY43" fmla="*/ 524745 h 3232141"/>
                <a:gd name="connsiteX44" fmla="*/ 245659 w 2273269"/>
                <a:gd name="connsiteY44" fmla="*/ 437009 h 3232141"/>
                <a:gd name="connsiteX45" fmla="*/ 126573 w 2273269"/>
                <a:gd name="connsiteY45" fmla="*/ 556095 h 3232141"/>
                <a:gd name="connsiteX46" fmla="*/ 126573 w 2273269"/>
                <a:gd name="connsiteY46" fmla="*/ 2974061 h 3232141"/>
                <a:gd name="connsiteX47" fmla="*/ 245659 w 2273269"/>
                <a:gd name="connsiteY47" fmla="*/ 3093147 h 3232141"/>
                <a:gd name="connsiteX48" fmla="*/ 2027611 w 2273269"/>
                <a:gd name="connsiteY48" fmla="*/ 3093147 h 3232141"/>
                <a:gd name="connsiteX49" fmla="*/ 2146697 w 2273269"/>
                <a:gd name="connsiteY49" fmla="*/ 2974061 h 3232141"/>
                <a:gd name="connsiteX50" fmla="*/ 2146697 w 2273269"/>
                <a:gd name="connsiteY50" fmla="*/ 556095 h 3232141"/>
                <a:gd name="connsiteX51" fmla="*/ 2027611 w 2273269"/>
                <a:gd name="connsiteY51" fmla="*/ 437009 h 3232141"/>
                <a:gd name="connsiteX52" fmla="*/ 245659 w 2273269"/>
                <a:gd name="connsiteY52" fmla="*/ 437009 h 3232141"/>
                <a:gd name="connsiteX53" fmla="*/ 974181 w 2273269"/>
                <a:gd name="connsiteY53" fmla="*/ 0 h 3232141"/>
                <a:gd name="connsiteX54" fmla="*/ 1299087 w 2273269"/>
                <a:gd name="connsiteY54" fmla="*/ 0 h 3232141"/>
                <a:gd name="connsiteX55" fmla="*/ 1350860 w 2273269"/>
                <a:gd name="connsiteY55" fmla="*/ 51773 h 3232141"/>
                <a:gd name="connsiteX56" fmla="*/ 1350860 w 2273269"/>
                <a:gd name="connsiteY56" fmla="*/ 155306 h 3232141"/>
                <a:gd name="connsiteX57" fmla="*/ 1381614 w 2273269"/>
                <a:gd name="connsiteY57" fmla="*/ 155306 h 3232141"/>
                <a:gd name="connsiteX58" fmla="*/ 1433387 w 2273269"/>
                <a:gd name="connsiteY58" fmla="*/ 207079 h 3232141"/>
                <a:gd name="connsiteX59" fmla="*/ 1433387 w 2273269"/>
                <a:gd name="connsiteY59" fmla="*/ 298015 h 3232141"/>
                <a:gd name="connsiteX60" fmla="*/ 2081269 w 2273269"/>
                <a:gd name="connsiteY60" fmla="*/ 298015 h 3232141"/>
                <a:gd name="connsiteX61" fmla="*/ 2273269 w 2273269"/>
                <a:gd name="connsiteY61" fmla="*/ 490015 h 3232141"/>
                <a:gd name="connsiteX62" fmla="*/ 2273269 w 2273269"/>
                <a:gd name="connsiteY62" fmla="*/ 3040141 h 3232141"/>
                <a:gd name="connsiteX63" fmla="*/ 2081269 w 2273269"/>
                <a:gd name="connsiteY63" fmla="*/ 3232141 h 3232141"/>
                <a:gd name="connsiteX64" fmla="*/ 192000 w 2273269"/>
                <a:gd name="connsiteY64" fmla="*/ 3232141 h 3232141"/>
                <a:gd name="connsiteX65" fmla="*/ 0 w 2273269"/>
                <a:gd name="connsiteY65" fmla="*/ 3040141 h 3232141"/>
                <a:gd name="connsiteX66" fmla="*/ 0 w 2273269"/>
                <a:gd name="connsiteY66" fmla="*/ 490015 h 3232141"/>
                <a:gd name="connsiteX67" fmla="*/ 192000 w 2273269"/>
                <a:gd name="connsiteY67" fmla="*/ 298015 h 3232141"/>
                <a:gd name="connsiteX68" fmla="*/ 839881 w 2273269"/>
                <a:gd name="connsiteY68" fmla="*/ 298015 h 3232141"/>
                <a:gd name="connsiteX69" fmla="*/ 839881 w 2273269"/>
                <a:gd name="connsiteY69" fmla="*/ 207079 h 3232141"/>
                <a:gd name="connsiteX70" fmla="*/ 891654 w 2273269"/>
                <a:gd name="connsiteY70" fmla="*/ 155306 h 3232141"/>
                <a:gd name="connsiteX71" fmla="*/ 922408 w 2273269"/>
                <a:gd name="connsiteY71" fmla="*/ 155306 h 3232141"/>
                <a:gd name="connsiteX72" fmla="*/ 922408 w 2273269"/>
                <a:gd name="connsiteY72" fmla="*/ 51773 h 3232141"/>
                <a:gd name="connsiteX73" fmla="*/ 974181 w 2273269"/>
                <a:gd name="connsiteY73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1068969 w 2273269"/>
                <a:gd name="connsiteY3" fmla="*/ 1816173 h 3232141"/>
                <a:gd name="connsiteX4" fmla="*/ 975827 w 2273269"/>
                <a:gd name="connsiteY4" fmla="*/ 1468563 h 3232141"/>
                <a:gd name="connsiteX5" fmla="*/ 893889 w 2273269"/>
                <a:gd name="connsiteY5" fmla="*/ 1396168 h 3232141"/>
                <a:gd name="connsiteX6" fmla="*/ 874749 w 2273269"/>
                <a:gd name="connsiteY6" fmla="*/ 1397368 h 3232141"/>
                <a:gd name="connsiteX7" fmla="*/ 873048 w 2273269"/>
                <a:gd name="connsiteY7" fmla="*/ 1397069 h 3232141"/>
                <a:gd name="connsiteX8" fmla="*/ 869409 w 2273269"/>
                <a:gd name="connsiteY8" fmla="*/ 1397702 h 3232141"/>
                <a:gd name="connsiteX9" fmla="*/ 854690 w 2273269"/>
                <a:gd name="connsiteY9" fmla="*/ 1398625 h 3232141"/>
                <a:gd name="connsiteX10" fmla="*/ 849610 w 2273269"/>
                <a:gd name="connsiteY10" fmla="*/ 1401148 h 3232141"/>
                <a:gd name="connsiteX11" fmla="*/ 783580 w 2273269"/>
                <a:gd name="connsiteY11" fmla="*/ 1459921 h 3232141"/>
                <a:gd name="connsiteX12" fmla="*/ 576552 w 2273269"/>
                <a:gd name="connsiteY12" fmla="*/ 1988920 h 3232141"/>
                <a:gd name="connsiteX13" fmla="*/ 360960 w 2273269"/>
                <a:gd name="connsiteY13" fmla="*/ 1988920 h 3232141"/>
                <a:gd name="connsiteX14" fmla="*/ 262052 w 2273269"/>
                <a:gd name="connsiteY14" fmla="*/ 2087828 h 3232141"/>
                <a:gd name="connsiteX15" fmla="*/ 360960 w 2273269"/>
                <a:gd name="connsiteY15" fmla="*/ 2186736 h 3232141"/>
                <a:gd name="connsiteX16" fmla="*/ 624414 w 2273269"/>
                <a:gd name="connsiteY16" fmla="*/ 2186736 h 3232141"/>
                <a:gd name="connsiteX17" fmla="*/ 710155 w 2273269"/>
                <a:gd name="connsiteY17" fmla="*/ 2162843 h 3232141"/>
                <a:gd name="connsiteX18" fmla="*/ 742804 w 2273269"/>
                <a:gd name="connsiteY18" fmla="*/ 2106901 h 3232141"/>
                <a:gd name="connsiteX19" fmla="*/ 861090 w 2273269"/>
                <a:gd name="connsiteY19" fmla="*/ 1804659 h 3232141"/>
                <a:gd name="connsiteX20" fmla="*/ 967256 w 2273269"/>
                <a:gd name="connsiteY20" fmla="*/ 2200878 h 3232141"/>
                <a:gd name="connsiteX21" fmla="*/ 1037612 w 2273269"/>
                <a:gd name="connsiteY21" fmla="*/ 2315350 h 3232141"/>
                <a:gd name="connsiteX22" fmla="*/ 1057633 w 2273269"/>
                <a:gd name="connsiteY22" fmla="*/ 2316605 h 3232141"/>
                <a:gd name="connsiteX23" fmla="*/ 1068971 w 2273269"/>
                <a:gd name="connsiteY23" fmla="*/ 2317315 h 3232141"/>
                <a:gd name="connsiteX24" fmla="*/ 1080303 w 2273269"/>
                <a:gd name="connsiteY24" fmla="*/ 2316605 h 3232141"/>
                <a:gd name="connsiteX25" fmla="*/ 1100326 w 2273269"/>
                <a:gd name="connsiteY25" fmla="*/ 2315350 h 3232141"/>
                <a:gd name="connsiteX26" fmla="*/ 1170682 w 2273269"/>
                <a:gd name="connsiteY26" fmla="*/ 2200878 h 3232141"/>
                <a:gd name="connsiteX27" fmla="*/ 1320238 w 2273269"/>
                <a:gd name="connsiteY27" fmla="*/ 1642726 h 3232141"/>
                <a:gd name="connsiteX28" fmla="*/ 1513977 w 2273269"/>
                <a:gd name="connsiteY28" fmla="*/ 2127797 h 3232141"/>
                <a:gd name="connsiteX29" fmla="*/ 1621871 w 2273269"/>
                <a:gd name="connsiteY29" fmla="*/ 2186737 h 3232141"/>
                <a:gd name="connsiteX30" fmla="*/ 1977403 w 2273269"/>
                <a:gd name="connsiteY30" fmla="*/ 2087829 h 3232141"/>
                <a:gd name="connsiteX31" fmla="*/ 1671520 w 2273269"/>
                <a:gd name="connsiteY31" fmla="*/ 1988921 h 3232141"/>
                <a:gd name="connsiteX32" fmla="*/ 1391261 w 2273269"/>
                <a:gd name="connsiteY32" fmla="*/ 1287226 h 3232141"/>
                <a:gd name="connsiteX33" fmla="*/ 1301358 w 2273269"/>
                <a:gd name="connsiteY33" fmla="*/ 1224998 h 3232141"/>
                <a:gd name="connsiteX34" fmla="*/ 335892 w 2273269"/>
                <a:gd name="connsiteY34" fmla="*/ 524745 h 3232141"/>
                <a:gd name="connsiteX35" fmla="*/ 1937377 w 2273269"/>
                <a:gd name="connsiteY35" fmla="*/ 524745 h 3232141"/>
                <a:gd name="connsiteX36" fmla="*/ 2044403 w 2273269"/>
                <a:gd name="connsiteY36" fmla="*/ 631771 h 3232141"/>
                <a:gd name="connsiteX37" fmla="*/ 2044403 w 2273269"/>
                <a:gd name="connsiteY37" fmla="*/ 2898384 h 3232141"/>
                <a:gd name="connsiteX38" fmla="*/ 1937377 w 2273269"/>
                <a:gd name="connsiteY38" fmla="*/ 3005410 h 3232141"/>
                <a:gd name="connsiteX39" fmla="*/ 335892 w 2273269"/>
                <a:gd name="connsiteY39" fmla="*/ 3005410 h 3232141"/>
                <a:gd name="connsiteX40" fmla="*/ 228866 w 2273269"/>
                <a:gd name="connsiteY40" fmla="*/ 2898384 h 3232141"/>
                <a:gd name="connsiteX41" fmla="*/ 228866 w 2273269"/>
                <a:gd name="connsiteY41" fmla="*/ 631771 h 3232141"/>
                <a:gd name="connsiteX42" fmla="*/ 335892 w 2273269"/>
                <a:gd name="connsiteY42" fmla="*/ 524745 h 3232141"/>
                <a:gd name="connsiteX43" fmla="*/ 245659 w 2273269"/>
                <a:gd name="connsiteY43" fmla="*/ 437009 h 3232141"/>
                <a:gd name="connsiteX44" fmla="*/ 126573 w 2273269"/>
                <a:gd name="connsiteY44" fmla="*/ 556095 h 3232141"/>
                <a:gd name="connsiteX45" fmla="*/ 126573 w 2273269"/>
                <a:gd name="connsiteY45" fmla="*/ 2974061 h 3232141"/>
                <a:gd name="connsiteX46" fmla="*/ 245659 w 2273269"/>
                <a:gd name="connsiteY46" fmla="*/ 3093147 h 3232141"/>
                <a:gd name="connsiteX47" fmla="*/ 2027611 w 2273269"/>
                <a:gd name="connsiteY47" fmla="*/ 3093147 h 3232141"/>
                <a:gd name="connsiteX48" fmla="*/ 2146697 w 2273269"/>
                <a:gd name="connsiteY48" fmla="*/ 2974061 h 3232141"/>
                <a:gd name="connsiteX49" fmla="*/ 2146697 w 2273269"/>
                <a:gd name="connsiteY49" fmla="*/ 556095 h 3232141"/>
                <a:gd name="connsiteX50" fmla="*/ 2027611 w 2273269"/>
                <a:gd name="connsiteY50" fmla="*/ 437009 h 3232141"/>
                <a:gd name="connsiteX51" fmla="*/ 245659 w 2273269"/>
                <a:gd name="connsiteY51" fmla="*/ 437009 h 3232141"/>
                <a:gd name="connsiteX52" fmla="*/ 974181 w 2273269"/>
                <a:gd name="connsiteY52" fmla="*/ 0 h 3232141"/>
                <a:gd name="connsiteX53" fmla="*/ 1299087 w 2273269"/>
                <a:gd name="connsiteY53" fmla="*/ 0 h 3232141"/>
                <a:gd name="connsiteX54" fmla="*/ 1350860 w 2273269"/>
                <a:gd name="connsiteY54" fmla="*/ 51773 h 3232141"/>
                <a:gd name="connsiteX55" fmla="*/ 1350860 w 2273269"/>
                <a:gd name="connsiteY55" fmla="*/ 155306 h 3232141"/>
                <a:gd name="connsiteX56" fmla="*/ 1381614 w 2273269"/>
                <a:gd name="connsiteY56" fmla="*/ 155306 h 3232141"/>
                <a:gd name="connsiteX57" fmla="*/ 1433387 w 2273269"/>
                <a:gd name="connsiteY57" fmla="*/ 207079 h 3232141"/>
                <a:gd name="connsiteX58" fmla="*/ 1433387 w 2273269"/>
                <a:gd name="connsiteY58" fmla="*/ 298015 h 3232141"/>
                <a:gd name="connsiteX59" fmla="*/ 2081269 w 2273269"/>
                <a:gd name="connsiteY59" fmla="*/ 298015 h 3232141"/>
                <a:gd name="connsiteX60" fmla="*/ 2273269 w 2273269"/>
                <a:gd name="connsiteY60" fmla="*/ 490015 h 3232141"/>
                <a:gd name="connsiteX61" fmla="*/ 2273269 w 2273269"/>
                <a:gd name="connsiteY61" fmla="*/ 3040141 h 3232141"/>
                <a:gd name="connsiteX62" fmla="*/ 2081269 w 2273269"/>
                <a:gd name="connsiteY62" fmla="*/ 3232141 h 3232141"/>
                <a:gd name="connsiteX63" fmla="*/ 192000 w 2273269"/>
                <a:gd name="connsiteY63" fmla="*/ 3232141 h 3232141"/>
                <a:gd name="connsiteX64" fmla="*/ 0 w 2273269"/>
                <a:gd name="connsiteY64" fmla="*/ 3040141 h 3232141"/>
                <a:gd name="connsiteX65" fmla="*/ 0 w 2273269"/>
                <a:gd name="connsiteY65" fmla="*/ 490015 h 3232141"/>
                <a:gd name="connsiteX66" fmla="*/ 192000 w 2273269"/>
                <a:gd name="connsiteY66" fmla="*/ 298015 h 3232141"/>
                <a:gd name="connsiteX67" fmla="*/ 839881 w 2273269"/>
                <a:gd name="connsiteY67" fmla="*/ 298015 h 3232141"/>
                <a:gd name="connsiteX68" fmla="*/ 839881 w 2273269"/>
                <a:gd name="connsiteY68" fmla="*/ 207079 h 3232141"/>
                <a:gd name="connsiteX69" fmla="*/ 891654 w 2273269"/>
                <a:gd name="connsiteY69" fmla="*/ 155306 h 3232141"/>
                <a:gd name="connsiteX70" fmla="*/ 922408 w 2273269"/>
                <a:gd name="connsiteY70" fmla="*/ 155306 h 3232141"/>
                <a:gd name="connsiteX71" fmla="*/ 922408 w 2273269"/>
                <a:gd name="connsiteY71" fmla="*/ 51773 h 3232141"/>
                <a:gd name="connsiteX72" fmla="*/ 974181 w 2273269"/>
                <a:gd name="connsiteY72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1068969 w 2273269"/>
                <a:gd name="connsiteY3" fmla="*/ 1816173 h 3232141"/>
                <a:gd name="connsiteX4" fmla="*/ 975827 w 2273269"/>
                <a:gd name="connsiteY4" fmla="*/ 1468563 h 3232141"/>
                <a:gd name="connsiteX5" fmla="*/ 893889 w 2273269"/>
                <a:gd name="connsiteY5" fmla="*/ 1396168 h 3232141"/>
                <a:gd name="connsiteX6" fmla="*/ 874749 w 2273269"/>
                <a:gd name="connsiteY6" fmla="*/ 1397368 h 3232141"/>
                <a:gd name="connsiteX7" fmla="*/ 873048 w 2273269"/>
                <a:gd name="connsiteY7" fmla="*/ 1397069 h 3232141"/>
                <a:gd name="connsiteX8" fmla="*/ 869409 w 2273269"/>
                <a:gd name="connsiteY8" fmla="*/ 1397702 h 3232141"/>
                <a:gd name="connsiteX9" fmla="*/ 854690 w 2273269"/>
                <a:gd name="connsiteY9" fmla="*/ 1398625 h 3232141"/>
                <a:gd name="connsiteX10" fmla="*/ 849610 w 2273269"/>
                <a:gd name="connsiteY10" fmla="*/ 1401148 h 3232141"/>
                <a:gd name="connsiteX11" fmla="*/ 783580 w 2273269"/>
                <a:gd name="connsiteY11" fmla="*/ 1459921 h 3232141"/>
                <a:gd name="connsiteX12" fmla="*/ 576552 w 2273269"/>
                <a:gd name="connsiteY12" fmla="*/ 1988920 h 3232141"/>
                <a:gd name="connsiteX13" fmla="*/ 360960 w 2273269"/>
                <a:gd name="connsiteY13" fmla="*/ 1988920 h 3232141"/>
                <a:gd name="connsiteX14" fmla="*/ 262052 w 2273269"/>
                <a:gd name="connsiteY14" fmla="*/ 2087828 h 3232141"/>
                <a:gd name="connsiteX15" fmla="*/ 360960 w 2273269"/>
                <a:gd name="connsiteY15" fmla="*/ 2186736 h 3232141"/>
                <a:gd name="connsiteX16" fmla="*/ 624414 w 2273269"/>
                <a:gd name="connsiteY16" fmla="*/ 2186736 h 3232141"/>
                <a:gd name="connsiteX17" fmla="*/ 710155 w 2273269"/>
                <a:gd name="connsiteY17" fmla="*/ 2162843 h 3232141"/>
                <a:gd name="connsiteX18" fmla="*/ 742804 w 2273269"/>
                <a:gd name="connsiteY18" fmla="*/ 2106901 h 3232141"/>
                <a:gd name="connsiteX19" fmla="*/ 861090 w 2273269"/>
                <a:gd name="connsiteY19" fmla="*/ 1804659 h 3232141"/>
                <a:gd name="connsiteX20" fmla="*/ 967256 w 2273269"/>
                <a:gd name="connsiteY20" fmla="*/ 2200878 h 3232141"/>
                <a:gd name="connsiteX21" fmla="*/ 1037612 w 2273269"/>
                <a:gd name="connsiteY21" fmla="*/ 2315350 h 3232141"/>
                <a:gd name="connsiteX22" fmla="*/ 1057633 w 2273269"/>
                <a:gd name="connsiteY22" fmla="*/ 2316605 h 3232141"/>
                <a:gd name="connsiteX23" fmla="*/ 1068971 w 2273269"/>
                <a:gd name="connsiteY23" fmla="*/ 2317315 h 3232141"/>
                <a:gd name="connsiteX24" fmla="*/ 1080303 w 2273269"/>
                <a:gd name="connsiteY24" fmla="*/ 2316605 h 3232141"/>
                <a:gd name="connsiteX25" fmla="*/ 1100326 w 2273269"/>
                <a:gd name="connsiteY25" fmla="*/ 2315350 h 3232141"/>
                <a:gd name="connsiteX26" fmla="*/ 1170682 w 2273269"/>
                <a:gd name="connsiteY26" fmla="*/ 2200878 h 3232141"/>
                <a:gd name="connsiteX27" fmla="*/ 1320238 w 2273269"/>
                <a:gd name="connsiteY27" fmla="*/ 1642726 h 3232141"/>
                <a:gd name="connsiteX28" fmla="*/ 1513977 w 2273269"/>
                <a:gd name="connsiteY28" fmla="*/ 2127797 h 3232141"/>
                <a:gd name="connsiteX29" fmla="*/ 1621871 w 2273269"/>
                <a:gd name="connsiteY29" fmla="*/ 2186737 h 3232141"/>
                <a:gd name="connsiteX30" fmla="*/ 1671520 w 2273269"/>
                <a:gd name="connsiteY30" fmla="*/ 1988921 h 3232141"/>
                <a:gd name="connsiteX31" fmla="*/ 1391261 w 2273269"/>
                <a:gd name="connsiteY31" fmla="*/ 1287226 h 3232141"/>
                <a:gd name="connsiteX32" fmla="*/ 1301358 w 2273269"/>
                <a:gd name="connsiteY32" fmla="*/ 1224998 h 3232141"/>
                <a:gd name="connsiteX33" fmla="*/ 335892 w 2273269"/>
                <a:gd name="connsiteY33" fmla="*/ 524745 h 3232141"/>
                <a:gd name="connsiteX34" fmla="*/ 1937377 w 2273269"/>
                <a:gd name="connsiteY34" fmla="*/ 524745 h 3232141"/>
                <a:gd name="connsiteX35" fmla="*/ 2044403 w 2273269"/>
                <a:gd name="connsiteY35" fmla="*/ 631771 h 3232141"/>
                <a:gd name="connsiteX36" fmla="*/ 2044403 w 2273269"/>
                <a:gd name="connsiteY36" fmla="*/ 2898384 h 3232141"/>
                <a:gd name="connsiteX37" fmla="*/ 1937377 w 2273269"/>
                <a:gd name="connsiteY37" fmla="*/ 3005410 h 3232141"/>
                <a:gd name="connsiteX38" fmla="*/ 335892 w 2273269"/>
                <a:gd name="connsiteY38" fmla="*/ 3005410 h 3232141"/>
                <a:gd name="connsiteX39" fmla="*/ 228866 w 2273269"/>
                <a:gd name="connsiteY39" fmla="*/ 2898384 h 3232141"/>
                <a:gd name="connsiteX40" fmla="*/ 228866 w 2273269"/>
                <a:gd name="connsiteY40" fmla="*/ 631771 h 3232141"/>
                <a:gd name="connsiteX41" fmla="*/ 335892 w 2273269"/>
                <a:gd name="connsiteY41" fmla="*/ 524745 h 3232141"/>
                <a:gd name="connsiteX42" fmla="*/ 245659 w 2273269"/>
                <a:gd name="connsiteY42" fmla="*/ 437009 h 3232141"/>
                <a:gd name="connsiteX43" fmla="*/ 126573 w 2273269"/>
                <a:gd name="connsiteY43" fmla="*/ 556095 h 3232141"/>
                <a:gd name="connsiteX44" fmla="*/ 126573 w 2273269"/>
                <a:gd name="connsiteY44" fmla="*/ 2974061 h 3232141"/>
                <a:gd name="connsiteX45" fmla="*/ 245659 w 2273269"/>
                <a:gd name="connsiteY45" fmla="*/ 3093147 h 3232141"/>
                <a:gd name="connsiteX46" fmla="*/ 2027611 w 2273269"/>
                <a:gd name="connsiteY46" fmla="*/ 3093147 h 3232141"/>
                <a:gd name="connsiteX47" fmla="*/ 2146697 w 2273269"/>
                <a:gd name="connsiteY47" fmla="*/ 2974061 h 3232141"/>
                <a:gd name="connsiteX48" fmla="*/ 2146697 w 2273269"/>
                <a:gd name="connsiteY48" fmla="*/ 556095 h 3232141"/>
                <a:gd name="connsiteX49" fmla="*/ 2027611 w 2273269"/>
                <a:gd name="connsiteY49" fmla="*/ 437009 h 3232141"/>
                <a:gd name="connsiteX50" fmla="*/ 245659 w 2273269"/>
                <a:gd name="connsiteY50" fmla="*/ 437009 h 3232141"/>
                <a:gd name="connsiteX51" fmla="*/ 974181 w 2273269"/>
                <a:gd name="connsiteY51" fmla="*/ 0 h 3232141"/>
                <a:gd name="connsiteX52" fmla="*/ 1299087 w 2273269"/>
                <a:gd name="connsiteY52" fmla="*/ 0 h 3232141"/>
                <a:gd name="connsiteX53" fmla="*/ 1350860 w 2273269"/>
                <a:gd name="connsiteY53" fmla="*/ 51773 h 3232141"/>
                <a:gd name="connsiteX54" fmla="*/ 1350860 w 2273269"/>
                <a:gd name="connsiteY54" fmla="*/ 155306 h 3232141"/>
                <a:gd name="connsiteX55" fmla="*/ 1381614 w 2273269"/>
                <a:gd name="connsiteY55" fmla="*/ 155306 h 3232141"/>
                <a:gd name="connsiteX56" fmla="*/ 1433387 w 2273269"/>
                <a:gd name="connsiteY56" fmla="*/ 207079 h 3232141"/>
                <a:gd name="connsiteX57" fmla="*/ 1433387 w 2273269"/>
                <a:gd name="connsiteY57" fmla="*/ 298015 h 3232141"/>
                <a:gd name="connsiteX58" fmla="*/ 2081269 w 2273269"/>
                <a:gd name="connsiteY58" fmla="*/ 298015 h 3232141"/>
                <a:gd name="connsiteX59" fmla="*/ 2273269 w 2273269"/>
                <a:gd name="connsiteY59" fmla="*/ 490015 h 3232141"/>
                <a:gd name="connsiteX60" fmla="*/ 2273269 w 2273269"/>
                <a:gd name="connsiteY60" fmla="*/ 3040141 h 3232141"/>
                <a:gd name="connsiteX61" fmla="*/ 2081269 w 2273269"/>
                <a:gd name="connsiteY61" fmla="*/ 3232141 h 3232141"/>
                <a:gd name="connsiteX62" fmla="*/ 192000 w 2273269"/>
                <a:gd name="connsiteY62" fmla="*/ 3232141 h 3232141"/>
                <a:gd name="connsiteX63" fmla="*/ 0 w 2273269"/>
                <a:gd name="connsiteY63" fmla="*/ 3040141 h 3232141"/>
                <a:gd name="connsiteX64" fmla="*/ 0 w 2273269"/>
                <a:gd name="connsiteY64" fmla="*/ 490015 h 3232141"/>
                <a:gd name="connsiteX65" fmla="*/ 192000 w 2273269"/>
                <a:gd name="connsiteY65" fmla="*/ 298015 h 3232141"/>
                <a:gd name="connsiteX66" fmla="*/ 839881 w 2273269"/>
                <a:gd name="connsiteY66" fmla="*/ 298015 h 3232141"/>
                <a:gd name="connsiteX67" fmla="*/ 839881 w 2273269"/>
                <a:gd name="connsiteY67" fmla="*/ 207079 h 3232141"/>
                <a:gd name="connsiteX68" fmla="*/ 891654 w 2273269"/>
                <a:gd name="connsiteY68" fmla="*/ 155306 h 3232141"/>
                <a:gd name="connsiteX69" fmla="*/ 922408 w 2273269"/>
                <a:gd name="connsiteY69" fmla="*/ 155306 h 3232141"/>
                <a:gd name="connsiteX70" fmla="*/ 922408 w 2273269"/>
                <a:gd name="connsiteY70" fmla="*/ 51773 h 3232141"/>
                <a:gd name="connsiteX71" fmla="*/ 974181 w 2273269"/>
                <a:gd name="connsiteY71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1068969 w 2273269"/>
                <a:gd name="connsiteY3" fmla="*/ 1816173 h 3232141"/>
                <a:gd name="connsiteX4" fmla="*/ 975827 w 2273269"/>
                <a:gd name="connsiteY4" fmla="*/ 1468563 h 3232141"/>
                <a:gd name="connsiteX5" fmla="*/ 893889 w 2273269"/>
                <a:gd name="connsiteY5" fmla="*/ 1396168 h 3232141"/>
                <a:gd name="connsiteX6" fmla="*/ 874749 w 2273269"/>
                <a:gd name="connsiteY6" fmla="*/ 1397368 h 3232141"/>
                <a:gd name="connsiteX7" fmla="*/ 873048 w 2273269"/>
                <a:gd name="connsiteY7" fmla="*/ 1397069 h 3232141"/>
                <a:gd name="connsiteX8" fmla="*/ 869409 w 2273269"/>
                <a:gd name="connsiteY8" fmla="*/ 1397702 h 3232141"/>
                <a:gd name="connsiteX9" fmla="*/ 854690 w 2273269"/>
                <a:gd name="connsiteY9" fmla="*/ 1398625 h 3232141"/>
                <a:gd name="connsiteX10" fmla="*/ 849610 w 2273269"/>
                <a:gd name="connsiteY10" fmla="*/ 1401148 h 3232141"/>
                <a:gd name="connsiteX11" fmla="*/ 783580 w 2273269"/>
                <a:gd name="connsiteY11" fmla="*/ 1459921 h 3232141"/>
                <a:gd name="connsiteX12" fmla="*/ 576552 w 2273269"/>
                <a:gd name="connsiteY12" fmla="*/ 1988920 h 3232141"/>
                <a:gd name="connsiteX13" fmla="*/ 360960 w 2273269"/>
                <a:gd name="connsiteY13" fmla="*/ 1988920 h 3232141"/>
                <a:gd name="connsiteX14" fmla="*/ 262052 w 2273269"/>
                <a:gd name="connsiteY14" fmla="*/ 2087828 h 3232141"/>
                <a:gd name="connsiteX15" fmla="*/ 360960 w 2273269"/>
                <a:gd name="connsiteY15" fmla="*/ 2186736 h 3232141"/>
                <a:gd name="connsiteX16" fmla="*/ 624414 w 2273269"/>
                <a:gd name="connsiteY16" fmla="*/ 2186736 h 3232141"/>
                <a:gd name="connsiteX17" fmla="*/ 710155 w 2273269"/>
                <a:gd name="connsiteY17" fmla="*/ 2162843 h 3232141"/>
                <a:gd name="connsiteX18" fmla="*/ 742804 w 2273269"/>
                <a:gd name="connsiteY18" fmla="*/ 2106901 h 3232141"/>
                <a:gd name="connsiteX19" fmla="*/ 861090 w 2273269"/>
                <a:gd name="connsiteY19" fmla="*/ 1804659 h 3232141"/>
                <a:gd name="connsiteX20" fmla="*/ 967256 w 2273269"/>
                <a:gd name="connsiteY20" fmla="*/ 2200878 h 3232141"/>
                <a:gd name="connsiteX21" fmla="*/ 1037612 w 2273269"/>
                <a:gd name="connsiteY21" fmla="*/ 2315350 h 3232141"/>
                <a:gd name="connsiteX22" fmla="*/ 1057633 w 2273269"/>
                <a:gd name="connsiteY22" fmla="*/ 2316605 h 3232141"/>
                <a:gd name="connsiteX23" fmla="*/ 1068971 w 2273269"/>
                <a:gd name="connsiteY23" fmla="*/ 2317315 h 3232141"/>
                <a:gd name="connsiteX24" fmla="*/ 1080303 w 2273269"/>
                <a:gd name="connsiteY24" fmla="*/ 2316605 h 3232141"/>
                <a:gd name="connsiteX25" fmla="*/ 1100326 w 2273269"/>
                <a:gd name="connsiteY25" fmla="*/ 2315350 h 3232141"/>
                <a:gd name="connsiteX26" fmla="*/ 1170682 w 2273269"/>
                <a:gd name="connsiteY26" fmla="*/ 2200878 h 3232141"/>
                <a:gd name="connsiteX27" fmla="*/ 1320238 w 2273269"/>
                <a:gd name="connsiteY27" fmla="*/ 1642726 h 3232141"/>
                <a:gd name="connsiteX28" fmla="*/ 1513977 w 2273269"/>
                <a:gd name="connsiteY28" fmla="*/ 2127797 h 3232141"/>
                <a:gd name="connsiteX29" fmla="*/ 1621871 w 2273269"/>
                <a:gd name="connsiteY29" fmla="*/ 2186737 h 3232141"/>
                <a:gd name="connsiteX30" fmla="*/ 1391261 w 2273269"/>
                <a:gd name="connsiteY30" fmla="*/ 1287226 h 3232141"/>
                <a:gd name="connsiteX31" fmla="*/ 1301358 w 2273269"/>
                <a:gd name="connsiteY31" fmla="*/ 1224998 h 3232141"/>
                <a:gd name="connsiteX32" fmla="*/ 335892 w 2273269"/>
                <a:gd name="connsiteY32" fmla="*/ 524745 h 3232141"/>
                <a:gd name="connsiteX33" fmla="*/ 1937377 w 2273269"/>
                <a:gd name="connsiteY33" fmla="*/ 524745 h 3232141"/>
                <a:gd name="connsiteX34" fmla="*/ 2044403 w 2273269"/>
                <a:gd name="connsiteY34" fmla="*/ 631771 h 3232141"/>
                <a:gd name="connsiteX35" fmla="*/ 2044403 w 2273269"/>
                <a:gd name="connsiteY35" fmla="*/ 2898384 h 3232141"/>
                <a:gd name="connsiteX36" fmla="*/ 1937377 w 2273269"/>
                <a:gd name="connsiteY36" fmla="*/ 3005410 h 3232141"/>
                <a:gd name="connsiteX37" fmla="*/ 335892 w 2273269"/>
                <a:gd name="connsiteY37" fmla="*/ 3005410 h 3232141"/>
                <a:gd name="connsiteX38" fmla="*/ 228866 w 2273269"/>
                <a:gd name="connsiteY38" fmla="*/ 2898384 h 3232141"/>
                <a:gd name="connsiteX39" fmla="*/ 228866 w 2273269"/>
                <a:gd name="connsiteY39" fmla="*/ 631771 h 3232141"/>
                <a:gd name="connsiteX40" fmla="*/ 335892 w 2273269"/>
                <a:gd name="connsiteY40" fmla="*/ 524745 h 3232141"/>
                <a:gd name="connsiteX41" fmla="*/ 245659 w 2273269"/>
                <a:gd name="connsiteY41" fmla="*/ 437009 h 3232141"/>
                <a:gd name="connsiteX42" fmla="*/ 126573 w 2273269"/>
                <a:gd name="connsiteY42" fmla="*/ 556095 h 3232141"/>
                <a:gd name="connsiteX43" fmla="*/ 126573 w 2273269"/>
                <a:gd name="connsiteY43" fmla="*/ 2974061 h 3232141"/>
                <a:gd name="connsiteX44" fmla="*/ 245659 w 2273269"/>
                <a:gd name="connsiteY44" fmla="*/ 3093147 h 3232141"/>
                <a:gd name="connsiteX45" fmla="*/ 2027611 w 2273269"/>
                <a:gd name="connsiteY45" fmla="*/ 3093147 h 3232141"/>
                <a:gd name="connsiteX46" fmla="*/ 2146697 w 2273269"/>
                <a:gd name="connsiteY46" fmla="*/ 2974061 h 3232141"/>
                <a:gd name="connsiteX47" fmla="*/ 2146697 w 2273269"/>
                <a:gd name="connsiteY47" fmla="*/ 556095 h 3232141"/>
                <a:gd name="connsiteX48" fmla="*/ 2027611 w 2273269"/>
                <a:gd name="connsiteY48" fmla="*/ 437009 h 3232141"/>
                <a:gd name="connsiteX49" fmla="*/ 245659 w 2273269"/>
                <a:gd name="connsiteY49" fmla="*/ 437009 h 3232141"/>
                <a:gd name="connsiteX50" fmla="*/ 974181 w 2273269"/>
                <a:gd name="connsiteY50" fmla="*/ 0 h 3232141"/>
                <a:gd name="connsiteX51" fmla="*/ 1299087 w 2273269"/>
                <a:gd name="connsiteY51" fmla="*/ 0 h 3232141"/>
                <a:gd name="connsiteX52" fmla="*/ 1350860 w 2273269"/>
                <a:gd name="connsiteY52" fmla="*/ 51773 h 3232141"/>
                <a:gd name="connsiteX53" fmla="*/ 1350860 w 2273269"/>
                <a:gd name="connsiteY53" fmla="*/ 155306 h 3232141"/>
                <a:gd name="connsiteX54" fmla="*/ 1381614 w 2273269"/>
                <a:gd name="connsiteY54" fmla="*/ 155306 h 3232141"/>
                <a:gd name="connsiteX55" fmla="*/ 1433387 w 2273269"/>
                <a:gd name="connsiteY55" fmla="*/ 207079 h 3232141"/>
                <a:gd name="connsiteX56" fmla="*/ 1433387 w 2273269"/>
                <a:gd name="connsiteY56" fmla="*/ 298015 h 3232141"/>
                <a:gd name="connsiteX57" fmla="*/ 2081269 w 2273269"/>
                <a:gd name="connsiteY57" fmla="*/ 298015 h 3232141"/>
                <a:gd name="connsiteX58" fmla="*/ 2273269 w 2273269"/>
                <a:gd name="connsiteY58" fmla="*/ 490015 h 3232141"/>
                <a:gd name="connsiteX59" fmla="*/ 2273269 w 2273269"/>
                <a:gd name="connsiteY59" fmla="*/ 3040141 h 3232141"/>
                <a:gd name="connsiteX60" fmla="*/ 2081269 w 2273269"/>
                <a:gd name="connsiteY60" fmla="*/ 3232141 h 3232141"/>
                <a:gd name="connsiteX61" fmla="*/ 192000 w 2273269"/>
                <a:gd name="connsiteY61" fmla="*/ 3232141 h 3232141"/>
                <a:gd name="connsiteX62" fmla="*/ 0 w 2273269"/>
                <a:gd name="connsiteY62" fmla="*/ 3040141 h 3232141"/>
                <a:gd name="connsiteX63" fmla="*/ 0 w 2273269"/>
                <a:gd name="connsiteY63" fmla="*/ 490015 h 3232141"/>
                <a:gd name="connsiteX64" fmla="*/ 192000 w 2273269"/>
                <a:gd name="connsiteY64" fmla="*/ 298015 h 3232141"/>
                <a:gd name="connsiteX65" fmla="*/ 839881 w 2273269"/>
                <a:gd name="connsiteY65" fmla="*/ 298015 h 3232141"/>
                <a:gd name="connsiteX66" fmla="*/ 839881 w 2273269"/>
                <a:gd name="connsiteY66" fmla="*/ 207079 h 3232141"/>
                <a:gd name="connsiteX67" fmla="*/ 891654 w 2273269"/>
                <a:gd name="connsiteY67" fmla="*/ 155306 h 3232141"/>
                <a:gd name="connsiteX68" fmla="*/ 922408 w 2273269"/>
                <a:gd name="connsiteY68" fmla="*/ 155306 h 3232141"/>
                <a:gd name="connsiteX69" fmla="*/ 922408 w 2273269"/>
                <a:gd name="connsiteY69" fmla="*/ 51773 h 3232141"/>
                <a:gd name="connsiteX70" fmla="*/ 974181 w 2273269"/>
                <a:gd name="connsiteY70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1068969 w 2273269"/>
                <a:gd name="connsiteY3" fmla="*/ 1816173 h 3232141"/>
                <a:gd name="connsiteX4" fmla="*/ 975827 w 2273269"/>
                <a:gd name="connsiteY4" fmla="*/ 1468563 h 3232141"/>
                <a:gd name="connsiteX5" fmla="*/ 893889 w 2273269"/>
                <a:gd name="connsiteY5" fmla="*/ 1396168 h 3232141"/>
                <a:gd name="connsiteX6" fmla="*/ 874749 w 2273269"/>
                <a:gd name="connsiteY6" fmla="*/ 1397368 h 3232141"/>
                <a:gd name="connsiteX7" fmla="*/ 873048 w 2273269"/>
                <a:gd name="connsiteY7" fmla="*/ 1397069 h 3232141"/>
                <a:gd name="connsiteX8" fmla="*/ 869409 w 2273269"/>
                <a:gd name="connsiteY8" fmla="*/ 1397702 h 3232141"/>
                <a:gd name="connsiteX9" fmla="*/ 854690 w 2273269"/>
                <a:gd name="connsiteY9" fmla="*/ 1398625 h 3232141"/>
                <a:gd name="connsiteX10" fmla="*/ 849610 w 2273269"/>
                <a:gd name="connsiteY10" fmla="*/ 1401148 h 3232141"/>
                <a:gd name="connsiteX11" fmla="*/ 783580 w 2273269"/>
                <a:gd name="connsiteY11" fmla="*/ 1459921 h 3232141"/>
                <a:gd name="connsiteX12" fmla="*/ 576552 w 2273269"/>
                <a:gd name="connsiteY12" fmla="*/ 1988920 h 3232141"/>
                <a:gd name="connsiteX13" fmla="*/ 360960 w 2273269"/>
                <a:gd name="connsiteY13" fmla="*/ 1988920 h 3232141"/>
                <a:gd name="connsiteX14" fmla="*/ 262052 w 2273269"/>
                <a:gd name="connsiteY14" fmla="*/ 2087828 h 3232141"/>
                <a:gd name="connsiteX15" fmla="*/ 360960 w 2273269"/>
                <a:gd name="connsiteY15" fmla="*/ 2186736 h 3232141"/>
                <a:gd name="connsiteX16" fmla="*/ 624414 w 2273269"/>
                <a:gd name="connsiteY16" fmla="*/ 2186736 h 3232141"/>
                <a:gd name="connsiteX17" fmla="*/ 710155 w 2273269"/>
                <a:gd name="connsiteY17" fmla="*/ 2162843 h 3232141"/>
                <a:gd name="connsiteX18" fmla="*/ 742804 w 2273269"/>
                <a:gd name="connsiteY18" fmla="*/ 2106901 h 3232141"/>
                <a:gd name="connsiteX19" fmla="*/ 861090 w 2273269"/>
                <a:gd name="connsiteY19" fmla="*/ 1804659 h 3232141"/>
                <a:gd name="connsiteX20" fmla="*/ 967256 w 2273269"/>
                <a:gd name="connsiteY20" fmla="*/ 2200878 h 3232141"/>
                <a:gd name="connsiteX21" fmla="*/ 1037612 w 2273269"/>
                <a:gd name="connsiteY21" fmla="*/ 2315350 h 3232141"/>
                <a:gd name="connsiteX22" fmla="*/ 1057633 w 2273269"/>
                <a:gd name="connsiteY22" fmla="*/ 2316605 h 3232141"/>
                <a:gd name="connsiteX23" fmla="*/ 1068971 w 2273269"/>
                <a:gd name="connsiteY23" fmla="*/ 2317315 h 3232141"/>
                <a:gd name="connsiteX24" fmla="*/ 1080303 w 2273269"/>
                <a:gd name="connsiteY24" fmla="*/ 2316605 h 3232141"/>
                <a:gd name="connsiteX25" fmla="*/ 1100326 w 2273269"/>
                <a:gd name="connsiteY25" fmla="*/ 2315350 h 3232141"/>
                <a:gd name="connsiteX26" fmla="*/ 1170682 w 2273269"/>
                <a:gd name="connsiteY26" fmla="*/ 2200878 h 3232141"/>
                <a:gd name="connsiteX27" fmla="*/ 1320238 w 2273269"/>
                <a:gd name="connsiteY27" fmla="*/ 1642726 h 3232141"/>
                <a:gd name="connsiteX28" fmla="*/ 1513977 w 2273269"/>
                <a:gd name="connsiteY28" fmla="*/ 2127797 h 3232141"/>
                <a:gd name="connsiteX29" fmla="*/ 1391261 w 2273269"/>
                <a:gd name="connsiteY29" fmla="*/ 1287226 h 3232141"/>
                <a:gd name="connsiteX30" fmla="*/ 1301358 w 2273269"/>
                <a:gd name="connsiteY30" fmla="*/ 1224998 h 3232141"/>
                <a:gd name="connsiteX31" fmla="*/ 335892 w 2273269"/>
                <a:gd name="connsiteY31" fmla="*/ 524745 h 3232141"/>
                <a:gd name="connsiteX32" fmla="*/ 1937377 w 2273269"/>
                <a:gd name="connsiteY32" fmla="*/ 524745 h 3232141"/>
                <a:gd name="connsiteX33" fmla="*/ 2044403 w 2273269"/>
                <a:gd name="connsiteY33" fmla="*/ 631771 h 3232141"/>
                <a:gd name="connsiteX34" fmla="*/ 2044403 w 2273269"/>
                <a:gd name="connsiteY34" fmla="*/ 2898384 h 3232141"/>
                <a:gd name="connsiteX35" fmla="*/ 1937377 w 2273269"/>
                <a:gd name="connsiteY35" fmla="*/ 3005410 h 3232141"/>
                <a:gd name="connsiteX36" fmla="*/ 335892 w 2273269"/>
                <a:gd name="connsiteY36" fmla="*/ 3005410 h 3232141"/>
                <a:gd name="connsiteX37" fmla="*/ 228866 w 2273269"/>
                <a:gd name="connsiteY37" fmla="*/ 2898384 h 3232141"/>
                <a:gd name="connsiteX38" fmla="*/ 228866 w 2273269"/>
                <a:gd name="connsiteY38" fmla="*/ 631771 h 3232141"/>
                <a:gd name="connsiteX39" fmla="*/ 335892 w 2273269"/>
                <a:gd name="connsiteY39" fmla="*/ 524745 h 3232141"/>
                <a:gd name="connsiteX40" fmla="*/ 245659 w 2273269"/>
                <a:gd name="connsiteY40" fmla="*/ 437009 h 3232141"/>
                <a:gd name="connsiteX41" fmla="*/ 126573 w 2273269"/>
                <a:gd name="connsiteY41" fmla="*/ 556095 h 3232141"/>
                <a:gd name="connsiteX42" fmla="*/ 126573 w 2273269"/>
                <a:gd name="connsiteY42" fmla="*/ 2974061 h 3232141"/>
                <a:gd name="connsiteX43" fmla="*/ 245659 w 2273269"/>
                <a:gd name="connsiteY43" fmla="*/ 3093147 h 3232141"/>
                <a:gd name="connsiteX44" fmla="*/ 2027611 w 2273269"/>
                <a:gd name="connsiteY44" fmla="*/ 3093147 h 3232141"/>
                <a:gd name="connsiteX45" fmla="*/ 2146697 w 2273269"/>
                <a:gd name="connsiteY45" fmla="*/ 2974061 h 3232141"/>
                <a:gd name="connsiteX46" fmla="*/ 2146697 w 2273269"/>
                <a:gd name="connsiteY46" fmla="*/ 556095 h 3232141"/>
                <a:gd name="connsiteX47" fmla="*/ 2027611 w 2273269"/>
                <a:gd name="connsiteY47" fmla="*/ 437009 h 3232141"/>
                <a:gd name="connsiteX48" fmla="*/ 245659 w 2273269"/>
                <a:gd name="connsiteY48" fmla="*/ 437009 h 3232141"/>
                <a:gd name="connsiteX49" fmla="*/ 974181 w 2273269"/>
                <a:gd name="connsiteY49" fmla="*/ 0 h 3232141"/>
                <a:gd name="connsiteX50" fmla="*/ 1299087 w 2273269"/>
                <a:gd name="connsiteY50" fmla="*/ 0 h 3232141"/>
                <a:gd name="connsiteX51" fmla="*/ 1350860 w 2273269"/>
                <a:gd name="connsiteY51" fmla="*/ 51773 h 3232141"/>
                <a:gd name="connsiteX52" fmla="*/ 1350860 w 2273269"/>
                <a:gd name="connsiteY52" fmla="*/ 155306 h 3232141"/>
                <a:gd name="connsiteX53" fmla="*/ 1381614 w 2273269"/>
                <a:gd name="connsiteY53" fmla="*/ 155306 h 3232141"/>
                <a:gd name="connsiteX54" fmla="*/ 1433387 w 2273269"/>
                <a:gd name="connsiteY54" fmla="*/ 207079 h 3232141"/>
                <a:gd name="connsiteX55" fmla="*/ 1433387 w 2273269"/>
                <a:gd name="connsiteY55" fmla="*/ 298015 h 3232141"/>
                <a:gd name="connsiteX56" fmla="*/ 2081269 w 2273269"/>
                <a:gd name="connsiteY56" fmla="*/ 298015 h 3232141"/>
                <a:gd name="connsiteX57" fmla="*/ 2273269 w 2273269"/>
                <a:gd name="connsiteY57" fmla="*/ 490015 h 3232141"/>
                <a:gd name="connsiteX58" fmla="*/ 2273269 w 2273269"/>
                <a:gd name="connsiteY58" fmla="*/ 3040141 h 3232141"/>
                <a:gd name="connsiteX59" fmla="*/ 2081269 w 2273269"/>
                <a:gd name="connsiteY59" fmla="*/ 3232141 h 3232141"/>
                <a:gd name="connsiteX60" fmla="*/ 192000 w 2273269"/>
                <a:gd name="connsiteY60" fmla="*/ 3232141 h 3232141"/>
                <a:gd name="connsiteX61" fmla="*/ 0 w 2273269"/>
                <a:gd name="connsiteY61" fmla="*/ 3040141 h 3232141"/>
                <a:gd name="connsiteX62" fmla="*/ 0 w 2273269"/>
                <a:gd name="connsiteY62" fmla="*/ 490015 h 3232141"/>
                <a:gd name="connsiteX63" fmla="*/ 192000 w 2273269"/>
                <a:gd name="connsiteY63" fmla="*/ 298015 h 3232141"/>
                <a:gd name="connsiteX64" fmla="*/ 839881 w 2273269"/>
                <a:gd name="connsiteY64" fmla="*/ 298015 h 3232141"/>
                <a:gd name="connsiteX65" fmla="*/ 839881 w 2273269"/>
                <a:gd name="connsiteY65" fmla="*/ 207079 h 3232141"/>
                <a:gd name="connsiteX66" fmla="*/ 891654 w 2273269"/>
                <a:gd name="connsiteY66" fmla="*/ 155306 h 3232141"/>
                <a:gd name="connsiteX67" fmla="*/ 922408 w 2273269"/>
                <a:gd name="connsiteY67" fmla="*/ 155306 h 3232141"/>
                <a:gd name="connsiteX68" fmla="*/ 922408 w 2273269"/>
                <a:gd name="connsiteY68" fmla="*/ 51773 h 3232141"/>
                <a:gd name="connsiteX69" fmla="*/ 974181 w 2273269"/>
                <a:gd name="connsiteY69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1068969 w 2273269"/>
                <a:gd name="connsiteY3" fmla="*/ 1816173 h 3232141"/>
                <a:gd name="connsiteX4" fmla="*/ 975827 w 2273269"/>
                <a:gd name="connsiteY4" fmla="*/ 1468563 h 3232141"/>
                <a:gd name="connsiteX5" fmla="*/ 893889 w 2273269"/>
                <a:gd name="connsiteY5" fmla="*/ 1396168 h 3232141"/>
                <a:gd name="connsiteX6" fmla="*/ 874749 w 2273269"/>
                <a:gd name="connsiteY6" fmla="*/ 1397368 h 3232141"/>
                <a:gd name="connsiteX7" fmla="*/ 873048 w 2273269"/>
                <a:gd name="connsiteY7" fmla="*/ 1397069 h 3232141"/>
                <a:gd name="connsiteX8" fmla="*/ 869409 w 2273269"/>
                <a:gd name="connsiteY8" fmla="*/ 1397702 h 3232141"/>
                <a:gd name="connsiteX9" fmla="*/ 854690 w 2273269"/>
                <a:gd name="connsiteY9" fmla="*/ 1398625 h 3232141"/>
                <a:gd name="connsiteX10" fmla="*/ 849610 w 2273269"/>
                <a:gd name="connsiteY10" fmla="*/ 1401148 h 3232141"/>
                <a:gd name="connsiteX11" fmla="*/ 783580 w 2273269"/>
                <a:gd name="connsiteY11" fmla="*/ 1459921 h 3232141"/>
                <a:gd name="connsiteX12" fmla="*/ 576552 w 2273269"/>
                <a:gd name="connsiteY12" fmla="*/ 1988920 h 3232141"/>
                <a:gd name="connsiteX13" fmla="*/ 360960 w 2273269"/>
                <a:gd name="connsiteY13" fmla="*/ 1988920 h 3232141"/>
                <a:gd name="connsiteX14" fmla="*/ 262052 w 2273269"/>
                <a:gd name="connsiteY14" fmla="*/ 2087828 h 3232141"/>
                <a:gd name="connsiteX15" fmla="*/ 360960 w 2273269"/>
                <a:gd name="connsiteY15" fmla="*/ 2186736 h 3232141"/>
                <a:gd name="connsiteX16" fmla="*/ 624414 w 2273269"/>
                <a:gd name="connsiteY16" fmla="*/ 2186736 h 3232141"/>
                <a:gd name="connsiteX17" fmla="*/ 710155 w 2273269"/>
                <a:gd name="connsiteY17" fmla="*/ 2162843 h 3232141"/>
                <a:gd name="connsiteX18" fmla="*/ 742804 w 2273269"/>
                <a:gd name="connsiteY18" fmla="*/ 2106901 h 3232141"/>
                <a:gd name="connsiteX19" fmla="*/ 861090 w 2273269"/>
                <a:gd name="connsiteY19" fmla="*/ 1804659 h 3232141"/>
                <a:gd name="connsiteX20" fmla="*/ 967256 w 2273269"/>
                <a:gd name="connsiteY20" fmla="*/ 2200878 h 3232141"/>
                <a:gd name="connsiteX21" fmla="*/ 1037612 w 2273269"/>
                <a:gd name="connsiteY21" fmla="*/ 2315350 h 3232141"/>
                <a:gd name="connsiteX22" fmla="*/ 1057633 w 2273269"/>
                <a:gd name="connsiteY22" fmla="*/ 2316605 h 3232141"/>
                <a:gd name="connsiteX23" fmla="*/ 1068971 w 2273269"/>
                <a:gd name="connsiteY23" fmla="*/ 2317315 h 3232141"/>
                <a:gd name="connsiteX24" fmla="*/ 1080303 w 2273269"/>
                <a:gd name="connsiteY24" fmla="*/ 2316605 h 3232141"/>
                <a:gd name="connsiteX25" fmla="*/ 1100326 w 2273269"/>
                <a:gd name="connsiteY25" fmla="*/ 2315350 h 3232141"/>
                <a:gd name="connsiteX26" fmla="*/ 1170682 w 2273269"/>
                <a:gd name="connsiteY26" fmla="*/ 2200878 h 3232141"/>
                <a:gd name="connsiteX27" fmla="*/ 1320238 w 2273269"/>
                <a:gd name="connsiteY27" fmla="*/ 1642726 h 3232141"/>
                <a:gd name="connsiteX28" fmla="*/ 1391261 w 2273269"/>
                <a:gd name="connsiteY28" fmla="*/ 1287226 h 3232141"/>
                <a:gd name="connsiteX29" fmla="*/ 1301358 w 2273269"/>
                <a:gd name="connsiteY29" fmla="*/ 1224998 h 3232141"/>
                <a:gd name="connsiteX30" fmla="*/ 335892 w 2273269"/>
                <a:gd name="connsiteY30" fmla="*/ 524745 h 3232141"/>
                <a:gd name="connsiteX31" fmla="*/ 1937377 w 2273269"/>
                <a:gd name="connsiteY31" fmla="*/ 524745 h 3232141"/>
                <a:gd name="connsiteX32" fmla="*/ 2044403 w 2273269"/>
                <a:gd name="connsiteY32" fmla="*/ 631771 h 3232141"/>
                <a:gd name="connsiteX33" fmla="*/ 2044403 w 2273269"/>
                <a:gd name="connsiteY33" fmla="*/ 2898384 h 3232141"/>
                <a:gd name="connsiteX34" fmla="*/ 1937377 w 2273269"/>
                <a:gd name="connsiteY34" fmla="*/ 3005410 h 3232141"/>
                <a:gd name="connsiteX35" fmla="*/ 335892 w 2273269"/>
                <a:gd name="connsiteY35" fmla="*/ 3005410 h 3232141"/>
                <a:gd name="connsiteX36" fmla="*/ 228866 w 2273269"/>
                <a:gd name="connsiteY36" fmla="*/ 2898384 h 3232141"/>
                <a:gd name="connsiteX37" fmla="*/ 228866 w 2273269"/>
                <a:gd name="connsiteY37" fmla="*/ 631771 h 3232141"/>
                <a:gd name="connsiteX38" fmla="*/ 335892 w 2273269"/>
                <a:gd name="connsiteY38" fmla="*/ 524745 h 3232141"/>
                <a:gd name="connsiteX39" fmla="*/ 245659 w 2273269"/>
                <a:gd name="connsiteY39" fmla="*/ 437009 h 3232141"/>
                <a:gd name="connsiteX40" fmla="*/ 126573 w 2273269"/>
                <a:gd name="connsiteY40" fmla="*/ 556095 h 3232141"/>
                <a:gd name="connsiteX41" fmla="*/ 126573 w 2273269"/>
                <a:gd name="connsiteY41" fmla="*/ 2974061 h 3232141"/>
                <a:gd name="connsiteX42" fmla="*/ 245659 w 2273269"/>
                <a:gd name="connsiteY42" fmla="*/ 3093147 h 3232141"/>
                <a:gd name="connsiteX43" fmla="*/ 2027611 w 2273269"/>
                <a:gd name="connsiteY43" fmla="*/ 3093147 h 3232141"/>
                <a:gd name="connsiteX44" fmla="*/ 2146697 w 2273269"/>
                <a:gd name="connsiteY44" fmla="*/ 2974061 h 3232141"/>
                <a:gd name="connsiteX45" fmla="*/ 2146697 w 2273269"/>
                <a:gd name="connsiteY45" fmla="*/ 556095 h 3232141"/>
                <a:gd name="connsiteX46" fmla="*/ 2027611 w 2273269"/>
                <a:gd name="connsiteY46" fmla="*/ 437009 h 3232141"/>
                <a:gd name="connsiteX47" fmla="*/ 245659 w 2273269"/>
                <a:gd name="connsiteY47" fmla="*/ 437009 h 3232141"/>
                <a:gd name="connsiteX48" fmla="*/ 974181 w 2273269"/>
                <a:gd name="connsiteY48" fmla="*/ 0 h 3232141"/>
                <a:gd name="connsiteX49" fmla="*/ 1299087 w 2273269"/>
                <a:gd name="connsiteY49" fmla="*/ 0 h 3232141"/>
                <a:gd name="connsiteX50" fmla="*/ 1350860 w 2273269"/>
                <a:gd name="connsiteY50" fmla="*/ 51773 h 3232141"/>
                <a:gd name="connsiteX51" fmla="*/ 1350860 w 2273269"/>
                <a:gd name="connsiteY51" fmla="*/ 155306 h 3232141"/>
                <a:gd name="connsiteX52" fmla="*/ 1381614 w 2273269"/>
                <a:gd name="connsiteY52" fmla="*/ 155306 h 3232141"/>
                <a:gd name="connsiteX53" fmla="*/ 1433387 w 2273269"/>
                <a:gd name="connsiteY53" fmla="*/ 207079 h 3232141"/>
                <a:gd name="connsiteX54" fmla="*/ 1433387 w 2273269"/>
                <a:gd name="connsiteY54" fmla="*/ 298015 h 3232141"/>
                <a:gd name="connsiteX55" fmla="*/ 2081269 w 2273269"/>
                <a:gd name="connsiteY55" fmla="*/ 298015 h 3232141"/>
                <a:gd name="connsiteX56" fmla="*/ 2273269 w 2273269"/>
                <a:gd name="connsiteY56" fmla="*/ 490015 h 3232141"/>
                <a:gd name="connsiteX57" fmla="*/ 2273269 w 2273269"/>
                <a:gd name="connsiteY57" fmla="*/ 3040141 h 3232141"/>
                <a:gd name="connsiteX58" fmla="*/ 2081269 w 2273269"/>
                <a:gd name="connsiteY58" fmla="*/ 3232141 h 3232141"/>
                <a:gd name="connsiteX59" fmla="*/ 192000 w 2273269"/>
                <a:gd name="connsiteY59" fmla="*/ 3232141 h 3232141"/>
                <a:gd name="connsiteX60" fmla="*/ 0 w 2273269"/>
                <a:gd name="connsiteY60" fmla="*/ 3040141 h 3232141"/>
                <a:gd name="connsiteX61" fmla="*/ 0 w 2273269"/>
                <a:gd name="connsiteY61" fmla="*/ 490015 h 3232141"/>
                <a:gd name="connsiteX62" fmla="*/ 192000 w 2273269"/>
                <a:gd name="connsiteY62" fmla="*/ 298015 h 3232141"/>
                <a:gd name="connsiteX63" fmla="*/ 839881 w 2273269"/>
                <a:gd name="connsiteY63" fmla="*/ 298015 h 3232141"/>
                <a:gd name="connsiteX64" fmla="*/ 839881 w 2273269"/>
                <a:gd name="connsiteY64" fmla="*/ 207079 h 3232141"/>
                <a:gd name="connsiteX65" fmla="*/ 891654 w 2273269"/>
                <a:gd name="connsiteY65" fmla="*/ 155306 h 3232141"/>
                <a:gd name="connsiteX66" fmla="*/ 922408 w 2273269"/>
                <a:gd name="connsiteY66" fmla="*/ 155306 h 3232141"/>
                <a:gd name="connsiteX67" fmla="*/ 922408 w 2273269"/>
                <a:gd name="connsiteY67" fmla="*/ 51773 h 3232141"/>
                <a:gd name="connsiteX68" fmla="*/ 974181 w 2273269"/>
                <a:gd name="connsiteY68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1068969 w 2273269"/>
                <a:gd name="connsiteY3" fmla="*/ 1816173 h 3232141"/>
                <a:gd name="connsiteX4" fmla="*/ 975827 w 2273269"/>
                <a:gd name="connsiteY4" fmla="*/ 1468563 h 3232141"/>
                <a:gd name="connsiteX5" fmla="*/ 893889 w 2273269"/>
                <a:gd name="connsiteY5" fmla="*/ 1396168 h 3232141"/>
                <a:gd name="connsiteX6" fmla="*/ 874749 w 2273269"/>
                <a:gd name="connsiteY6" fmla="*/ 1397368 h 3232141"/>
                <a:gd name="connsiteX7" fmla="*/ 873048 w 2273269"/>
                <a:gd name="connsiteY7" fmla="*/ 1397069 h 3232141"/>
                <a:gd name="connsiteX8" fmla="*/ 869409 w 2273269"/>
                <a:gd name="connsiteY8" fmla="*/ 1397702 h 3232141"/>
                <a:gd name="connsiteX9" fmla="*/ 854690 w 2273269"/>
                <a:gd name="connsiteY9" fmla="*/ 1398625 h 3232141"/>
                <a:gd name="connsiteX10" fmla="*/ 849610 w 2273269"/>
                <a:gd name="connsiteY10" fmla="*/ 1401148 h 3232141"/>
                <a:gd name="connsiteX11" fmla="*/ 783580 w 2273269"/>
                <a:gd name="connsiteY11" fmla="*/ 1459921 h 3232141"/>
                <a:gd name="connsiteX12" fmla="*/ 576552 w 2273269"/>
                <a:gd name="connsiteY12" fmla="*/ 1988920 h 3232141"/>
                <a:gd name="connsiteX13" fmla="*/ 360960 w 2273269"/>
                <a:gd name="connsiteY13" fmla="*/ 1988920 h 3232141"/>
                <a:gd name="connsiteX14" fmla="*/ 262052 w 2273269"/>
                <a:gd name="connsiteY14" fmla="*/ 2087828 h 3232141"/>
                <a:gd name="connsiteX15" fmla="*/ 360960 w 2273269"/>
                <a:gd name="connsiteY15" fmla="*/ 2186736 h 3232141"/>
                <a:gd name="connsiteX16" fmla="*/ 624414 w 2273269"/>
                <a:gd name="connsiteY16" fmla="*/ 2186736 h 3232141"/>
                <a:gd name="connsiteX17" fmla="*/ 710155 w 2273269"/>
                <a:gd name="connsiteY17" fmla="*/ 2162843 h 3232141"/>
                <a:gd name="connsiteX18" fmla="*/ 742804 w 2273269"/>
                <a:gd name="connsiteY18" fmla="*/ 2106901 h 3232141"/>
                <a:gd name="connsiteX19" fmla="*/ 861090 w 2273269"/>
                <a:gd name="connsiteY19" fmla="*/ 1804659 h 3232141"/>
                <a:gd name="connsiteX20" fmla="*/ 967256 w 2273269"/>
                <a:gd name="connsiteY20" fmla="*/ 2200878 h 3232141"/>
                <a:gd name="connsiteX21" fmla="*/ 1037612 w 2273269"/>
                <a:gd name="connsiteY21" fmla="*/ 2315350 h 3232141"/>
                <a:gd name="connsiteX22" fmla="*/ 1057633 w 2273269"/>
                <a:gd name="connsiteY22" fmla="*/ 2316605 h 3232141"/>
                <a:gd name="connsiteX23" fmla="*/ 1068971 w 2273269"/>
                <a:gd name="connsiteY23" fmla="*/ 2317315 h 3232141"/>
                <a:gd name="connsiteX24" fmla="*/ 1080303 w 2273269"/>
                <a:gd name="connsiteY24" fmla="*/ 2316605 h 3232141"/>
                <a:gd name="connsiteX25" fmla="*/ 1100326 w 2273269"/>
                <a:gd name="connsiteY25" fmla="*/ 2315350 h 3232141"/>
                <a:gd name="connsiteX26" fmla="*/ 1170682 w 2273269"/>
                <a:gd name="connsiteY26" fmla="*/ 2200878 h 3232141"/>
                <a:gd name="connsiteX27" fmla="*/ 1391261 w 2273269"/>
                <a:gd name="connsiteY27" fmla="*/ 1287226 h 3232141"/>
                <a:gd name="connsiteX28" fmla="*/ 1301358 w 2273269"/>
                <a:gd name="connsiteY28" fmla="*/ 1224998 h 3232141"/>
                <a:gd name="connsiteX29" fmla="*/ 335892 w 2273269"/>
                <a:gd name="connsiteY29" fmla="*/ 524745 h 3232141"/>
                <a:gd name="connsiteX30" fmla="*/ 1937377 w 2273269"/>
                <a:gd name="connsiteY30" fmla="*/ 524745 h 3232141"/>
                <a:gd name="connsiteX31" fmla="*/ 2044403 w 2273269"/>
                <a:gd name="connsiteY31" fmla="*/ 631771 h 3232141"/>
                <a:gd name="connsiteX32" fmla="*/ 2044403 w 2273269"/>
                <a:gd name="connsiteY32" fmla="*/ 2898384 h 3232141"/>
                <a:gd name="connsiteX33" fmla="*/ 1937377 w 2273269"/>
                <a:gd name="connsiteY33" fmla="*/ 3005410 h 3232141"/>
                <a:gd name="connsiteX34" fmla="*/ 335892 w 2273269"/>
                <a:gd name="connsiteY34" fmla="*/ 3005410 h 3232141"/>
                <a:gd name="connsiteX35" fmla="*/ 228866 w 2273269"/>
                <a:gd name="connsiteY35" fmla="*/ 2898384 h 3232141"/>
                <a:gd name="connsiteX36" fmla="*/ 228866 w 2273269"/>
                <a:gd name="connsiteY36" fmla="*/ 631771 h 3232141"/>
                <a:gd name="connsiteX37" fmla="*/ 335892 w 2273269"/>
                <a:gd name="connsiteY37" fmla="*/ 524745 h 3232141"/>
                <a:gd name="connsiteX38" fmla="*/ 245659 w 2273269"/>
                <a:gd name="connsiteY38" fmla="*/ 437009 h 3232141"/>
                <a:gd name="connsiteX39" fmla="*/ 126573 w 2273269"/>
                <a:gd name="connsiteY39" fmla="*/ 556095 h 3232141"/>
                <a:gd name="connsiteX40" fmla="*/ 126573 w 2273269"/>
                <a:gd name="connsiteY40" fmla="*/ 2974061 h 3232141"/>
                <a:gd name="connsiteX41" fmla="*/ 245659 w 2273269"/>
                <a:gd name="connsiteY41" fmla="*/ 3093147 h 3232141"/>
                <a:gd name="connsiteX42" fmla="*/ 2027611 w 2273269"/>
                <a:gd name="connsiteY42" fmla="*/ 3093147 h 3232141"/>
                <a:gd name="connsiteX43" fmla="*/ 2146697 w 2273269"/>
                <a:gd name="connsiteY43" fmla="*/ 2974061 h 3232141"/>
                <a:gd name="connsiteX44" fmla="*/ 2146697 w 2273269"/>
                <a:gd name="connsiteY44" fmla="*/ 556095 h 3232141"/>
                <a:gd name="connsiteX45" fmla="*/ 2027611 w 2273269"/>
                <a:gd name="connsiteY45" fmla="*/ 437009 h 3232141"/>
                <a:gd name="connsiteX46" fmla="*/ 245659 w 2273269"/>
                <a:gd name="connsiteY46" fmla="*/ 437009 h 3232141"/>
                <a:gd name="connsiteX47" fmla="*/ 974181 w 2273269"/>
                <a:gd name="connsiteY47" fmla="*/ 0 h 3232141"/>
                <a:gd name="connsiteX48" fmla="*/ 1299087 w 2273269"/>
                <a:gd name="connsiteY48" fmla="*/ 0 h 3232141"/>
                <a:gd name="connsiteX49" fmla="*/ 1350860 w 2273269"/>
                <a:gd name="connsiteY49" fmla="*/ 51773 h 3232141"/>
                <a:gd name="connsiteX50" fmla="*/ 1350860 w 2273269"/>
                <a:gd name="connsiteY50" fmla="*/ 155306 h 3232141"/>
                <a:gd name="connsiteX51" fmla="*/ 1381614 w 2273269"/>
                <a:gd name="connsiteY51" fmla="*/ 155306 h 3232141"/>
                <a:gd name="connsiteX52" fmla="*/ 1433387 w 2273269"/>
                <a:gd name="connsiteY52" fmla="*/ 207079 h 3232141"/>
                <a:gd name="connsiteX53" fmla="*/ 1433387 w 2273269"/>
                <a:gd name="connsiteY53" fmla="*/ 298015 h 3232141"/>
                <a:gd name="connsiteX54" fmla="*/ 2081269 w 2273269"/>
                <a:gd name="connsiteY54" fmla="*/ 298015 h 3232141"/>
                <a:gd name="connsiteX55" fmla="*/ 2273269 w 2273269"/>
                <a:gd name="connsiteY55" fmla="*/ 490015 h 3232141"/>
                <a:gd name="connsiteX56" fmla="*/ 2273269 w 2273269"/>
                <a:gd name="connsiteY56" fmla="*/ 3040141 h 3232141"/>
                <a:gd name="connsiteX57" fmla="*/ 2081269 w 2273269"/>
                <a:gd name="connsiteY57" fmla="*/ 3232141 h 3232141"/>
                <a:gd name="connsiteX58" fmla="*/ 192000 w 2273269"/>
                <a:gd name="connsiteY58" fmla="*/ 3232141 h 3232141"/>
                <a:gd name="connsiteX59" fmla="*/ 0 w 2273269"/>
                <a:gd name="connsiteY59" fmla="*/ 3040141 h 3232141"/>
                <a:gd name="connsiteX60" fmla="*/ 0 w 2273269"/>
                <a:gd name="connsiteY60" fmla="*/ 490015 h 3232141"/>
                <a:gd name="connsiteX61" fmla="*/ 192000 w 2273269"/>
                <a:gd name="connsiteY61" fmla="*/ 298015 h 3232141"/>
                <a:gd name="connsiteX62" fmla="*/ 839881 w 2273269"/>
                <a:gd name="connsiteY62" fmla="*/ 298015 h 3232141"/>
                <a:gd name="connsiteX63" fmla="*/ 839881 w 2273269"/>
                <a:gd name="connsiteY63" fmla="*/ 207079 h 3232141"/>
                <a:gd name="connsiteX64" fmla="*/ 891654 w 2273269"/>
                <a:gd name="connsiteY64" fmla="*/ 155306 h 3232141"/>
                <a:gd name="connsiteX65" fmla="*/ 922408 w 2273269"/>
                <a:gd name="connsiteY65" fmla="*/ 155306 h 3232141"/>
                <a:gd name="connsiteX66" fmla="*/ 922408 w 2273269"/>
                <a:gd name="connsiteY66" fmla="*/ 51773 h 3232141"/>
                <a:gd name="connsiteX67" fmla="*/ 974181 w 2273269"/>
                <a:gd name="connsiteY67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1068969 w 2273269"/>
                <a:gd name="connsiteY3" fmla="*/ 1816173 h 3232141"/>
                <a:gd name="connsiteX4" fmla="*/ 975827 w 2273269"/>
                <a:gd name="connsiteY4" fmla="*/ 1468563 h 3232141"/>
                <a:gd name="connsiteX5" fmla="*/ 893889 w 2273269"/>
                <a:gd name="connsiteY5" fmla="*/ 1396168 h 3232141"/>
                <a:gd name="connsiteX6" fmla="*/ 874749 w 2273269"/>
                <a:gd name="connsiteY6" fmla="*/ 1397368 h 3232141"/>
                <a:gd name="connsiteX7" fmla="*/ 873048 w 2273269"/>
                <a:gd name="connsiteY7" fmla="*/ 1397069 h 3232141"/>
                <a:gd name="connsiteX8" fmla="*/ 869409 w 2273269"/>
                <a:gd name="connsiteY8" fmla="*/ 1397702 h 3232141"/>
                <a:gd name="connsiteX9" fmla="*/ 854690 w 2273269"/>
                <a:gd name="connsiteY9" fmla="*/ 1398625 h 3232141"/>
                <a:gd name="connsiteX10" fmla="*/ 849610 w 2273269"/>
                <a:gd name="connsiteY10" fmla="*/ 1401148 h 3232141"/>
                <a:gd name="connsiteX11" fmla="*/ 783580 w 2273269"/>
                <a:gd name="connsiteY11" fmla="*/ 1459921 h 3232141"/>
                <a:gd name="connsiteX12" fmla="*/ 576552 w 2273269"/>
                <a:gd name="connsiteY12" fmla="*/ 1988920 h 3232141"/>
                <a:gd name="connsiteX13" fmla="*/ 360960 w 2273269"/>
                <a:gd name="connsiteY13" fmla="*/ 1988920 h 3232141"/>
                <a:gd name="connsiteX14" fmla="*/ 262052 w 2273269"/>
                <a:gd name="connsiteY14" fmla="*/ 2087828 h 3232141"/>
                <a:gd name="connsiteX15" fmla="*/ 360960 w 2273269"/>
                <a:gd name="connsiteY15" fmla="*/ 2186736 h 3232141"/>
                <a:gd name="connsiteX16" fmla="*/ 624414 w 2273269"/>
                <a:gd name="connsiteY16" fmla="*/ 2186736 h 3232141"/>
                <a:gd name="connsiteX17" fmla="*/ 710155 w 2273269"/>
                <a:gd name="connsiteY17" fmla="*/ 2162843 h 3232141"/>
                <a:gd name="connsiteX18" fmla="*/ 742804 w 2273269"/>
                <a:gd name="connsiteY18" fmla="*/ 2106901 h 3232141"/>
                <a:gd name="connsiteX19" fmla="*/ 861090 w 2273269"/>
                <a:gd name="connsiteY19" fmla="*/ 1804659 h 3232141"/>
                <a:gd name="connsiteX20" fmla="*/ 967256 w 2273269"/>
                <a:gd name="connsiteY20" fmla="*/ 2200878 h 3232141"/>
                <a:gd name="connsiteX21" fmla="*/ 1037612 w 2273269"/>
                <a:gd name="connsiteY21" fmla="*/ 2315350 h 3232141"/>
                <a:gd name="connsiteX22" fmla="*/ 1057633 w 2273269"/>
                <a:gd name="connsiteY22" fmla="*/ 2316605 h 3232141"/>
                <a:gd name="connsiteX23" fmla="*/ 1068971 w 2273269"/>
                <a:gd name="connsiteY23" fmla="*/ 2317315 h 3232141"/>
                <a:gd name="connsiteX24" fmla="*/ 1080303 w 2273269"/>
                <a:gd name="connsiteY24" fmla="*/ 2316605 h 3232141"/>
                <a:gd name="connsiteX25" fmla="*/ 1100326 w 2273269"/>
                <a:gd name="connsiteY25" fmla="*/ 2315350 h 3232141"/>
                <a:gd name="connsiteX26" fmla="*/ 1391261 w 2273269"/>
                <a:gd name="connsiteY26" fmla="*/ 1287226 h 3232141"/>
                <a:gd name="connsiteX27" fmla="*/ 1301358 w 2273269"/>
                <a:gd name="connsiteY27" fmla="*/ 1224998 h 3232141"/>
                <a:gd name="connsiteX28" fmla="*/ 335892 w 2273269"/>
                <a:gd name="connsiteY28" fmla="*/ 524745 h 3232141"/>
                <a:gd name="connsiteX29" fmla="*/ 1937377 w 2273269"/>
                <a:gd name="connsiteY29" fmla="*/ 524745 h 3232141"/>
                <a:gd name="connsiteX30" fmla="*/ 2044403 w 2273269"/>
                <a:gd name="connsiteY30" fmla="*/ 631771 h 3232141"/>
                <a:gd name="connsiteX31" fmla="*/ 2044403 w 2273269"/>
                <a:gd name="connsiteY31" fmla="*/ 2898384 h 3232141"/>
                <a:gd name="connsiteX32" fmla="*/ 1937377 w 2273269"/>
                <a:gd name="connsiteY32" fmla="*/ 3005410 h 3232141"/>
                <a:gd name="connsiteX33" fmla="*/ 335892 w 2273269"/>
                <a:gd name="connsiteY33" fmla="*/ 3005410 h 3232141"/>
                <a:gd name="connsiteX34" fmla="*/ 228866 w 2273269"/>
                <a:gd name="connsiteY34" fmla="*/ 2898384 h 3232141"/>
                <a:gd name="connsiteX35" fmla="*/ 228866 w 2273269"/>
                <a:gd name="connsiteY35" fmla="*/ 631771 h 3232141"/>
                <a:gd name="connsiteX36" fmla="*/ 335892 w 2273269"/>
                <a:gd name="connsiteY36" fmla="*/ 524745 h 3232141"/>
                <a:gd name="connsiteX37" fmla="*/ 245659 w 2273269"/>
                <a:gd name="connsiteY37" fmla="*/ 437009 h 3232141"/>
                <a:gd name="connsiteX38" fmla="*/ 126573 w 2273269"/>
                <a:gd name="connsiteY38" fmla="*/ 556095 h 3232141"/>
                <a:gd name="connsiteX39" fmla="*/ 126573 w 2273269"/>
                <a:gd name="connsiteY39" fmla="*/ 2974061 h 3232141"/>
                <a:gd name="connsiteX40" fmla="*/ 245659 w 2273269"/>
                <a:gd name="connsiteY40" fmla="*/ 3093147 h 3232141"/>
                <a:gd name="connsiteX41" fmla="*/ 2027611 w 2273269"/>
                <a:gd name="connsiteY41" fmla="*/ 3093147 h 3232141"/>
                <a:gd name="connsiteX42" fmla="*/ 2146697 w 2273269"/>
                <a:gd name="connsiteY42" fmla="*/ 2974061 h 3232141"/>
                <a:gd name="connsiteX43" fmla="*/ 2146697 w 2273269"/>
                <a:gd name="connsiteY43" fmla="*/ 556095 h 3232141"/>
                <a:gd name="connsiteX44" fmla="*/ 2027611 w 2273269"/>
                <a:gd name="connsiteY44" fmla="*/ 437009 h 3232141"/>
                <a:gd name="connsiteX45" fmla="*/ 245659 w 2273269"/>
                <a:gd name="connsiteY45" fmla="*/ 437009 h 3232141"/>
                <a:gd name="connsiteX46" fmla="*/ 974181 w 2273269"/>
                <a:gd name="connsiteY46" fmla="*/ 0 h 3232141"/>
                <a:gd name="connsiteX47" fmla="*/ 1299087 w 2273269"/>
                <a:gd name="connsiteY47" fmla="*/ 0 h 3232141"/>
                <a:gd name="connsiteX48" fmla="*/ 1350860 w 2273269"/>
                <a:gd name="connsiteY48" fmla="*/ 51773 h 3232141"/>
                <a:gd name="connsiteX49" fmla="*/ 1350860 w 2273269"/>
                <a:gd name="connsiteY49" fmla="*/ 155306 h 3232141"/>
                <a:gd name="connsiteX50" fmla="*/ 1381614 w 2273269"/>
                <a:gd name="connsiteY50" fmla="*/ 155306 h 3232141"/>
                <a:gd name="connsiteX51" fmla="*/ 1433387 w 2273269"/>
                <a:gd name="connsiteY51" fmla="*/ 207079 h 3232141"/>
                <a:gd name="connsiteX52" fmla="*/ 1433387 w 2273269"/>
                <a:gd name="connsiteY52" fmla="*/ 298015 h 3232141"/>
                <a:gd name="connsiteX53" fmla="*/ 2081269 w 2273269"/>
                <a:gd name="connsiteY53" fmla="*/ 298015 h 3232141"/>
                <a:gd name="connsiteX54" fmla="*/ 2273269 w 2273269"/>
                <a:gd name="connsiteY54" fmla="*/ 490015 h 3232141"/>
                <a:gd name="connsiteX55" fmla="*/ 2273269 w 2273269"/>
                <a:gd name="connsiteY55" fmla="*/ 3040141 h 3232141"/>
                <a:gd name="connsiteX56" fmla="*/ 2081269 w 2273269"/>
                <a:gd name="connsiteY56" fmla="*/ 3232141 h 3232141"/>
                <a:gd name="connsiteX57" fmla="*/ 192000 w 2273269"/>
                <a:gd name="connsiteY57" fmla="*/ 3232141 h 3232141"/>
                <a:gd name="connsiteX58" fmla="*/ 0 w 2273269"/>
                <a:gd name="connsiteY58" fmla="*/ 3040141 h 3232141"/>
                <a:gd name="connsiteX59" fmla="*/ 0 w 2273269"/>
                <a:gd name="connsiteY59" fmla="*/ 490015 h 3232141"/>
                <a:gd name="connsiteX60" fmla="*/ 192000 w 2273269"/>
                <a:gd name="connsiteY60" fmla="*/ 298015 h 3232141"/>
                <a:gd name="connsiteX61" fmla="*/ 839881 w 2273269"/>
                <a:gd name="connsiteY61" fmla="*/ 298015 h 3232141"/>
                <a:gd name="connsiteX62" fmla="*/ 839881 w 2273269"/>
                <a:gd name="connsiteY62" fmla="*/ 207079 h 3232141"/>
                <a:gd name="connsiteX63" fmla="*/ 891654 w 2273269"/>
                <a:gd name="connsiteY63" fmla="*/ 155306 h 3232141"/>
                <a:gd name="connsiteX64" fmla="*/ 922408 w 2273269"/>
                <a:gd name="connsiteY64" fmla="*/ 155306 h 3232141"/>
                <a:gd name="connsiteX65" fmla="*/ 922408 w 2273269"/>
                <a:gd name="connsiteY65" fmla="*/ 51773 h 3232141"/>
                <a:gd name="connsiteX66" fmla="*/ 974181 w 2273269"/>
                <a:gd name="connsiteY66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1068969 w 2273269"/>
                <a:gd name="connsiteY3" fmla="*/ 1816173 h 3232141"/>
                <a:gd name="connsiteX4" fmla="*/ 975827 w 2273269"/>
                <a:gd name="connsiteY4" fmla="*/ 1468563 h 3232141"/>
                <a:gd name="connsiteX5" fmla="*/ 893889 w 2273269"/>
                <a:gd name="connsiteY5" fmla="*/ 1396168 h 3232141"/>
                <a:gd name="connsiteX6" fmla="*/ 874749 w 2273269"/>
                <a:gd name="connsiteY6" fmla="*/ 1397368 h 3232141"/>
                <a:gd name="connsiteX7" fmla="*/ 873048 w 2273269"/>
                <a:gd name="connsiteY7" fmla="*/ 1397069 h 3232141"/>
                <a:gd name="connsiteX8" fmla="*/ 869409 w 2273269"/>
                <a:gd name="connsiteY8" fmla="*/ 1397702 h 3232141"/>
                <a:gd name="connsiteX9" fmla="*/ 854690 w 2273269"/>
                <a:gd name="connsiteY9" fmla="*/ 1398625 h 3232141"/>
                <a:gd name="connsiteX10" fmla="*/ 849610 w 2273269"/>
                <a:gd name="connsiteY10" fmla="*/ 1401148 h 3232141"/>
                <a:gd name="connsiteX11" fmla="*/ 783580 w 2273269"/>
                <a:gd name="connsiteY11" fmla="*/ 1459921 h 3232141"/>
                <a:gd name="connsiteX12" fmla="*/ 576552 w 2273269"/>
                <a:gd name="connsiteY12" fmla="*/ 1988920 h 3232141"/>
                <a:gd name="connsiteX13" fmla="*/ 360960 w 2273269"/>
                <a:gd name="connsiteY13" fmla="*/ 1988920 h 3232141"/>
                <a:gd name="connsiteX14" fmla="*/ 262052 w 2273269"/>
                <a:gd name="connsiteY14" fmla="*/ 2087828 h 3232141"/>
                <a:gd name="connsiteX15" fmla="*/ 360960 w 2273269"/>
                <a:gd name="connsiteY15" fmla="*/ 2186736 h 3232141"/>
                <a:gd name="connsiteX16" fmla="*/ 624414 w 2273269"/>
                <a:gd name="connsiteY16" fmla="*/ 2186736 h 3232141"/>
                <a:gd name="connsiteX17" fmla="*/ 710155 w 2273269"/>
                <a:gd name="connsiteY17" fmla="*/ 2162843 h 3232141"/>
                <a:gd name="connsiteX18" fmla="*/ 742804 w 2273269"/>
                <a:gd name="connsiteY18" fmla="*/ 2106901 h 3232141"/>
                <a:gd name="connsiteX19" fmla="*/ 861090 w 2273269"/>
                <a:gd name="connsiteY19" fmla="*/ 1804659 h 3232141"/>
                <a:gd name="connsiteX20" fmla="*/ 967256 w 2273269"/>
                <a:gd name="connsiteY20" fmla="*/ 2200878 h 3232141"/>
                <a:gd name="connsiteX21" fmla="*/ 1037612 w 2273269"/>
                <a:gd name="connsiteY21" fmla="*/ 2315350 h 3232141"/>
                <a:gd name="connsiteX22" fmla="*/ 1057633 w 2273269"/>
                <a:gd name="connsiteY22" fmla="*/ 2316605 h 3232141"/>
                <a:gd name="connsiteX23" fmla="*/ 1068971 w 2273269"/>
                <a:gd name="connsiteY23" fmla="*/ 2317315 h 3232141"/>
                <a:gd name="connsiteX24" fmla="*/ 1080303 w 2273269"/>
                <a:gd name="connsiteY24" fmla="*/ 2316605 h 3232141"/>
                <a:gd name="connsiteX25" fmla="*/ 1391261 w 2273269"/>
                <a:gd name="connsiteY25" fmla="*/ 1287226 h 3232141"/>
                <a:gd name="connsiteX26" fmla="*/ 1301358 w 2273269"/>
                <a:gd name="connsiteY26" fmla="*/ 1224998 h 3232141"/>
                <a:gd name="connsiteX27" fmla="*/ 335892 w 2273269"/>
                <a:gd name="connsiteY27" fmla="*/ 524745 h 3232141"/>
                <a:gd name="connsiteX28" fmla="*/ 1937377 w 2273269"/>
                <a:gd name="connsiteY28" fmla="*/ 524745 h 3232141"/>
                <a:gd name="connsiteX29" fmla="*/ 2044403 w 2273269"/>
                <a:gd name="connsiteY29" fmla="*/ 631771 h 3232141"/>
                <a:gd name="connsiteX30" fmla="*/ 2044403 w 2273269"/>
                <a:gd name="connsiteY30" fmla="*/ 2898384 h 3232141"/>
                <a:gd name="connsiteX31" fmla="*/ 1937377 w 2273269"/>
                <a:gd name="connsiteY31" fmla="*/ 3005410 h 3232141"/>
                <a:gd name="connsiteX32" fmla="*/ 335892 w 2273269"/>
                <a:gd name="connsiteY32" fmla="*/ 3005410 h 3232141"/>
                <a:gd name="connsiteX33" fmla="*/ 228866 w 2273269"/>
                <a:gd name="connsiteY33" fmla="*/ 2898384 h 3232141"/>
                <a:gd name="connsiteX34" fmla="*/ 228866 w 2273269"/>
                <a:gd name="connsiteY34" fmla="*/ 631771 h 3232141"/>
                <a:gd name="connsiteX35" fmla="*/ 335892 w 2273269"/>
                <a:gd name="connsiteY35" fmla="*/ 524745 h 3232141"/>
                <a:gd name="connsiteX36" fmla="*/ 245659 w 2273269"/>
                <a:gd name="connsiteY36" fmla="*/ 437009 h 3232141"/>
                <a:gd name="connsiteX37" fmla="*/ 126573 w 2273269"/>
                <a:gd name="connsiteY37" fmla="*/ 556095 h 3232141"/>
                <a:gd name="connsiteX38" fmla="*/ 126573 w 2273269"/>
                <a:gd name="connsiteY38" fmla="*/ 2974061 h 3232141"/>
                <a:gd name="connsiteX39" fmla="*/ 245659 w 2273269"/>
                <a:gd name="connsiteY39" fmla="*/ 3093147 h 3232141"/>
                <a:gd name="connsiteX40" fmla="*/ 2027611 w 2273269"/>
                <a:gd name="connsiteY40" fmla="*/ 3093147 h 3232141"/>
                <a:gd name="connsiteX41" fmla="*/ 2146697 w 2273269"/>
                <a:gd name="connsiteY41" fmla="*/ 2974061 h 3232141"/>
                <a:gd name="connsiteX42" fmla="*/ 2146697 w 2273269"/>
                <a:gd name="connsiteY42" fmla="*/ 556095 h 3232141"/>
                <a:gd name="connsiteX43" fmla="*/ 2027611 w 2273269"/>
                <a:gd name="connsiteY43" fmla="*/ 437009 h 3232141"/>
                <a:gd name="connsiteX44" fmla="*/ 245659 w 2273269"/>
                <a:gd name="connsiteY44" fmla="*/ 437009 h 3232141"/>
                <a:gd name="connsiteX45" fmla="*/ 974181 w 2273269"/>
                <a:gd name="connsiteY45" fmla="*/ 0 h 3232141"/>
                <a:gd name="connsiteX46" fmla="*/ 1299087 w 2273269"/>
                <a:gd name="connsiteY46" fmla="*/ 0 h 3232141"/>
                <a:gd name="connsiteX47" fmla="*/ 1350860 w 2273269"/>
                <a:gd name="connsiteY47" fmla="*/ 51773 h 3232141"/>
                <a:gd name="connsiteX48" fmla="*/ 1350860 w 2273269"/>
                <a:gd name="connsiteY48" fmla="*/ 155306 h 3232141"/>
                <a:gd name="connsiteX49" fmla="*/ 1381614 w 2273269"/>
                <a:gd name="connsiteY49" fmla="*/ 155306 h 3232141"/>
                <a:gd name="connsiteX50" fmla="*/ 1433387 w 2273269"/>
                <a:gd name="connsiteY50" fmla="*/ 207079 h 3232141"/>
                <a:gd name="connsiteX51" fmla="*/ 1433387 w 2273269"/>
                <a:gd name="connsiteY51" fmla="*/ 298015 h 3232141"/>
                <a:gd name="connsiteX52" fmla="*/ 2081269 w 2273269"/>
                <a:gd name="connsiteY52" fmla="*/ 298015 h 3232141"/>
                <a:gd name="connsiteX53" fmla="*/ 2273269 w 2273269"/>
                <a:gd name="connsiteY53" fmla="*/ 490015 h 3232141"/>
                <a:gd name="connsiteX54" fmla="*/ 2273269 w 2273269"/>
                <a:gd name="connsiteY54" fmla="*/ 3040141 h 3232141"/>
                <a:gd name="connsiteX55" fmla="*/ 2081269 w 2273269"/>
                <a:gd name="connsiteY55" fmla="*/ 3232141 h 3232141"/>
                <a:gd name="connsiteX56" fmla="*/ 192000 w 2273269"/>
                <a:gd name="connsiteY56" fmla="*/ 3232141 h 3232141"/>
                <a:gd name="connsiteX57" fmla="*/ 0 w 2273269"/>
                <a:gd name="connsiteY57" fmla="*/ 3040141 h 3232141"/>
                <a:gd name="connsiteX58" fmla="*/ 0 w 2273269"/>
                <a:gd name="connsiteY58" fmla="*/ 490015 h 3232141"/>
                <a:gd name="connsiteX59" fmla="*/ 192000 w 2273269"/>
                <a:gd name="connsiteY59" fmla="*/ 298015 h 3232141"/>
                <a:gd name="connsiteX60" fmla="*/ 839881 w 2273269"/>
                <a:gd name="connsiteY60" fmla="*/ 298015 h 3232141"/>
                <a:gd name="connsiteX61" fmla="*/ 839881 w 2273269"/>
                <a:gd name="connsiteY61" fmla="*/ 207079 h 3232141"/>
                <a:gd name="connsiteX62" fmla="*/ 891654 w 2273269"/>
                <a:gd name="connsiteY62" fmla="*/ 155306 h 3232141"/>
                <a:gd name="connsiteX63" fmla="*/ 922408 w 2273269"/>
                <a:gd name="connsiteY63" fmla="*/ 155306 h 3232141"/>
                <a:gd name="connsiteX64" fmla="*/ 922408 w 2273269"/>
                <a:gd name="connsiteY64" fmla="*/ 51773 h 3232141"/>
                <a:gd name="connsiteX65" fmla="*/ 974181 w 2273269"/>
                <a:gd name="connsiteY65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1068969 w 2273269"/>
                <a:gd name="connsiteY3" fmla="*/ 1816173 h 3232141"/>
                <a:gd name="connsiteX4" fmla="*/ 975827 w 2273269"/>
                <a:gd name="connsiteY4" fmla="*/ 1468563 h 3232141"/>
                <a:gd name="connsiteX5" fmla="*/ 893889 w 2273269"/>
                <a:gd name="connsiteY5" fmla="*/ 1396168 h 3232141"/>
                <a:gd name="connsiteX6" fmla="*/ 874749 w 2273269"/>
                <a:gd name="connsiteY6" fmla="*/ 1397368 h 3232141"/>
                <a:gd name="connsiteX7" fmla="*/ 873048 w 2273269"/>
                <a:gd name="connsiteY7" fmla="*/ 1397069 h 3232141"/>
                <a:gd name="connsiteX8" fmla="*/ 869409 w 2273269"/>
                <a:gd name="connsiteY8" fmla="*/ 1397702 h 3232141"/>
                <a:gd name="connsiteX9" fmla="*/ 854690 w 2273269"/>
                <a:gd name="connsiteY9" fmla="*/ 1398625 h 3232141"/>
                <a:gd name="connsiteX10" fmla="*/ 849610 w 2273269"/>
                <a:gd name="connsiteY10" fmla="*/ 1401148 h 3232141"/>
                <a:gd name="connsiteX11" fmla="*/ 783580 w 2273269"/>
                <a:gd name="connsiteY11" fmla="*/ 1459921 h 3232141"/>
                <a:gd name="connsiteX12" fmla="*/ 576552 w 2273269"/>
                <a:gd name="connsiteY12" fmla="*/ 1988920 h 3232141"/>
                <a:gd name="connsiteX13" fmla="*/ 360960 w 2273269"/>
                <a:gd name="connsiteY13" fmla="*/ 1988920 h 3232141"/>
                <a:gd name="connsiteX14" fmla="*/ 262052 w 2273269"/>
                <a:gd name="connsiteY14" fmla="*/ 2087828 h 3232141"/>
                <a:gd name="connsiteX15" fmla="*/ 360960 w 2273269"/>
                <a:gd name="connsiteY15" fmla="*/ 2186736 h 3232141"/>
                <a:gd name="connsiteX16" fmla="*/ 624414 w 2273269"/>
                <a:gd name="connsiteY16" fmla="*/ 2186736 h 3232141"/>
                <a:gd name="connsiteX17" fmla="*/ 710155 w 2273269"/>
                <a:gd name="connsiteY17" fmla="*/ 2162843 h 3232141"/>
                <a:gd name="connsiteX18" fmla="*/ 742804 w 2273269"/>
                <a:gd name="connsiteY18" fmla="*/ 2106901 h 3232141"/>
                <a:gd name="connsiteX19" fmla="*/ 861090 w 2273269"/>
                <a:gd name="connsiteY19" fmla="*/ 1804659 h 3232141"/>
                <a:gd name="connsiteX20" fmla="*/ 1037612 w 2273269"/>
                <a:gd name="connsiteY20" fmla="*/ 2315350 h 3232141"/>
                <a:gd name="connsiteX21" fmla="*/ 1057633 w 2273269"/>
                <a:gd name="connsiteY21" fmla="*/ 2316605 h 3232141"/>
                <a:gd name="connsiteX22" fmla="*/ 1068971 w 2273269"/>
                <a:gd name="connsiteY22" fmla="*/ 2317315 h 3232141"/>
                <a:gd name="connsiteX23" fmla="*/ 1080303 w 2273269"/>
                <a:gd name="connsiteY23" fmla="*/ 2316605 h 3232141"/>
                <a:gd name="connsiteX24" fmla="*/ 1391261 w 2273269"/>
                <a:gd name="connsiteY24" fmla="*/ 1287226 h 3232141"/>
                <a:gd name="connsiteX25" fmla="*/ 1301358 w 2273269"/>
                <a:gd name="connsiteY25" fmla="*/ 1224998 h 3232141"/>
                <a:gd name="connsiteX26" fmla="*/ 335892 w 2273269"/>
                <a:gd name="connsiteY26" fmla="*/ 524745 h 3232141"/>
                <a:gd name="connsiteX27" fmla="*/ 1937377 w 2273269"/>
                <a:gd name="connsiteY27" fmla="*/ 524745 h 3232141"/>
                <a:gd name="connsiteX28" fmla="*/ 2044403 w 2273269"/>
                <a:gd name="connsiteY28" fmla="*/ 631771 h 3232141"/>
                <a:gd name="connsiteX29" fmla="*/ 2044403 w 2273269"/>
                <a:gd name="connsiteY29" fmla="*/ 2898384 h 3232141"/>
                <a:gd name="connsiteX30" fmla="*/ 1937377 w 2273269"/>
                <a:gd name="connsiteY30" fmla="*/ 3005410 h 3232141"/>
                <a:gd name="connsiteX31" fmla="*/ 335892 w 2273269"/>
                <a:gd name="connsiteY31" fmla="*/ 3005410 h 3232141"/>
                <a:gd name="connsiteX32" fmla="*/ 228866 w 2273269"/>
                <a:gd name="connsiteY32" fmla="*/ 2898384 h 3232141"/>
                <a:gd name="connsiteX33" fmla="*/ 228866 w 2273269"/>
                <a:gd name="connsiteY33" fmla="*/ 631771 h 3232141"/>
                <a:gd name="connsiteX34" fmla="*/ 335892 w 2273269"/>
                <a:gd name="connsiteY34" fmla="*/ 524745 h 3232141"/>
                <a:gd name="connsiteX35" fmla="*/ 245659 w 2273269"/>
                <a:gd name="connsiteY35" fmla="*/ 437009 h 3232141"/>
                <a:gd name="connsiteX36" fmla="*/ 126573 w 2273269"/>
                <a:gd name="connsiteY36" fmla="*/ 556095 h 3232141"/>
                <a:gd name="connsiteX37" fmla="*/ 126573 w 2273269"/>
                <a:gd name="connsiteY37" fmla="*/ 2974061 h 3232141"/>
                <a:gd name="connsiteX38" fmla="*/ 245659 w 2273269"/>
                <a:gd name="connsiteY38" fmla="*/ 3093147 h 3232141"/>
                <a:gd name="connsiteX39" fmla="*/ 2027611 w 2273269"/>
                <a:gd name="connsiteY39" fmla="*/ 3093147 h 3232141"/>
                <a:gd name="connsiteX40" fmla="*/ 2146697 w 2273269"/>
                <a:gd name="connsiteY40" fmla="*/ 2974061 h 3232141"/>
                <a:gd name="connsiteX41" fmla="*/ 2146697 w 2273269"/>
                <a:gd name="connsiteY41" fmla="*/ 556095 h 3232141"/>
                <a:gd name="connsiteX42" fmla="*/ 2027611 w 2273269"/>
                <a:gd name="connsiteY42" fmla="*/ 437009 h 3232141"/>
                <a:gd name="connsiteX43" fmla="*/ 245659 w 2273269"/>
                <a:gd name="connsiteY43" fmla="*/ 437009 h 3232141"/>
                <a:gd name="connsiteX44" fmla="*/ 974181 w 2273269"/>
                <a:gd name="connsiteY44" fmla="*/ 0 h 3232141"/>
                <a:gd name="connsiteX45" fmla="*/ 1299087 w 2273269"/>
                <a:gd name="connsiteY45" fmla="*/ 0 h 3232141"/>
                <a:gd name="connsiteX46" fmla="*/ 1350860 w 2273269"/>
                <a:gd name="connsiteY46" fmla="*/ 51773 h 3232141"/>
                <a:gd name="connsiteX47" fmla="*/ 1350860 w 2273269"/>
                <a:gd name="connsiteY47" fmla="*/ 155306 h 3232141"/>
                <a:gd name="connsiteX48" fmla="*/ 1381614 w 2273269"/>
                <a:gd name="connsiteY48" fmla="*/ 155306 h 3232141"/>
                <a:gd name="connsiteX49" fmla="*/ 1433387 w 2273269"/>
                <a:gd name="connsiteY49" fmla="*/ 207079 h 3232141"/>
                <a:gd name="connsiteX50" fmla="*/ 1433387 w 2273269"/>
                <a:gd name="connsiteY50" fmla="*/ 298015 h 3232141"/>
                <a:gd name="connsiteX51" fmla="*/ 2081269 w 2273269"/>
                <a:gd name="connsiteY51" fmla="*/ 298015 h 3232141"/>
                <a:gd name="connsiteX52" fmla="*/ 2273269 w 2273269"/>
                <a:gd name="connsiteY52" fmla="*/ 490015 h 3232141"/>
                <a:gd name="connsiteX53" fmla="*/ 2273269 w 2273269"/>
                <a:gd name="connsiteY53" fmla="*/ 3040141 h 3232141"/>
                <a:gd name="connsiteX54" fmla="*/ 2081269 w 2273269"/>
                <a:gd name="connsiteY54" fmla="*/ 3232141 h 3232141"/>
                <a:gd name="connsiteX55" fmla="*/ 192000 w 2273269"/>
                <a:gd name="connsiteY55" fmla="*/ 3232141 h 3232141"/>
                <a:gd name="connsiteX56" fmla="*/ 0 w 2273269"/>
                <a:gd name="connsiteY56" fmla="*/ 3040141 h 3232141"/>
                <a:gd name="connsiteX57" fmla="*/ 0 w 2273269"/>
                <a:gd name="connsiteY57" fmla="*/ 490015 h 3232141"/>
                <a:gd name="connsiteX58" fmla="*/ 192000 w 2273269"/>
                <a:gd name="connsiteY58" fmla="*/ 298015 h 3232141"/>
                <a:gd name="connsiteX59" fmla="*/ 839881 w 2273269"/>
                <a:gd name="connsiteY59" fmla="*/ 298015 h 3232141"/>
                <a:gd name="connsiteX60" fmla="*/ 839881 w 2273269"/>
                <a:gd name="connsiteY60" fmla="*/ 207079 h 3232141"/>
                <a:gd name="connsiteX61" fmla="*/ 891654 w 2273269"/>
                <a:gd name="connsiteY61" fmla="*/ 155306 h 3232141"/>
                <a:gd name="connsiteX62" fmla="*/ 922408 w 2273269"/>
                <a:gd name="connsiteY62" fmla="*/ 155306 h 3232141"/>
                <a:gd name="connsiteX63" fmla="*/ 922408 w 2273269"/>
                <a:gd name="connsiteY63" fmla="*/ 51773 h 3232141"/>
                <a:gd name="connsiteX64" fmla="*/ 974181 w 2273269"/>
                <a:gd name="connsiteY64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1068969 w 2273269"/>
                <a:gd name="connsiteY3" fmla="*/ 1816173 h 3232141"/>
                <a:gd name="connsiteX4" fmla="*/ 975827 w 2273269"/>
                <a:gd name="connsiteY4" fmla="*/ 1468563 h 3232141"/>
                <a:gd name="connsiteX5" fmla="*/ 893889 w 2273269"/>
                <a:gd name="connsiteY5" fmla="*/ 1396168 h 3232141"/>
                <a:gd name="connsiteX6" fmla="*/ 874749 w 2273269"/>
                <a:gd name="connsiteY6" fmla="*/ 1397368 h 3232141"/>
                <a:gd name="connsiteX7" fmla="*/ 873048 w 2273269"/>
                <a:gd name="connsiteY7" fmla="*/ 1397069 h 3232141"/>
                <a:gd name="connsiteX8" fmla="*/ 869409 w 2273269"/>
                <a:gd name="connsiteY8" fmla="*/ 1397702 h 3232141"/>
                <a:gd name="connsiteX9" fmla="*/ 854690 w 2273269"/>
                <a:gd name="connsiteY9" fmla="*/ 1398625 h 3232141"/>
                <a:gd name="connsiteX10" fmla="*/ 849610 w 2273269"/>
                <a:gd name="connsiteY10" fmla="*/ 1401148 h 3232141"/>
                <a:gd name="connsiteX11" fmla="*/ 783580 w 2273269"/>
                <a:gd name="connsiteY11" fmla="*/ 1459921 h 3232141"/>
                <a:gd name="connsiteX12" fmla="*/ 576552 w 2273269"/>
                <a:gd name="connsiteY12" fmla="*/ 1988920 h 3232141"/>
                <a:gd name="connsiteX13" fmla="*/ 360960 w 2273269"/>
                <a:gd name="connsiteY13" fmla="*/ 1988920 h 3232141"/>
                <a:gd name="connsiteX14" fmla="*/ 262052 w 2273269"/>
                <a:gd name="connsiteY14" fmla="*/ 2087828 h 3232141"/>
                <a:gd name="connsiteX15" fmla="*/ 360960 w 2273269"/>
                <a:gd name="connsiteY15" fmla="*/ 2186736 h 3232141"/>
                <a:gd name="connsiteX16" fmla="*/ 624414 w 2273269"/>
                <a:gd name="connsiteY16" fmla="*/ 2186736 h 3232141"/>
                <a:gd name="connsiteX17" fmla="*/ 710155 w 2273269"/>
                <a:gd name="connsiteY17" fmla="*/ 2162843 h 3232141"/>
                <a:gd name="connsiteX18" fmla="*/ 742804 w 2273269"/>
                <a:gd name="connsiteY18" fmla="*/ 2106901 h 3232141"/>
                <a:gd name="connsiteX19" fmla="*/ 861090 w 2273269"/>
                <a:gd name="connsiteY19" fmla="*/ 1804659 h 3232141"/>
                <a:gd name="connsiteX20" fmla="*/ 1037612 w 2273269"/>
                <a:gd name="connsiteY20" fmla="*/ 2315350 h 3232141"/>
                <a:gd name="connsiteX21" fmla="*/ 1057633 w 2273269"/>
                <a:gd name="connsiteY21" fmla="*/ 2316605 h 3232141"/>
                <a:gd name="connsiteX22" fmla="*/ 1068971 w 2273269"/>
                <a:gd name="connsiteY22" fmla="*/ 2317315 h 3232141"/>
                <a:gd name="connsiteX23" fmla="*/ 1391261 w 2273269"/>
                <a:gd name="connsiteY23" fmla="*/ 1287226 h 3232141"/>
                <a:gd name="connsiteX24" fmla="*/ 1301358 w 2273269"/>
                <a:gd name="connsiteY24" fmla="*/ 1224998 h 3232141"/>
                <a:gd name="connsiteX25" fmla="*/ 335892 w 2273269"/>
                <a:gd name="connsiteY25" fmla="*/ 524745 h 3232141"/>
                <a:gd name="connsiteX26" fmla="*/ 1937377 w 2273269"/>
                <a:gd name="connsiteY26" fmla="*/ 524745 h 3232141"/>
                <a:gd name="connsiteX27" fmla="*/ 2044403 w 2273269"/>
                <a:gd name="connsiteY27" fmla="*/ 631771 h 3232141"/>
                <a:gd name="connsiteX28" fmla="*/ 2044403 w 2273269"/>
                <a:gd name="connsiteY28" fmla="*/ 2898384 h 3232141"/>
                <a:gd name="connsiteX29" fmla="*/ 1937377 w 2273269"/>
                <a:gd name="connsiteY29" fmla="*/ 3005410 h 3232141"/>
                <a:gd name="connsiteX30" fmla="*/ 335892 w 2273269"/>
                <a:gd name="connsiteY30" fmla="*/ 3005410 h 3232141"/>
                <a:gd name="connsiteX31" fmla="*/ 228866 w 2273269"/>
                <a:gd name="connsiteY31" fmla="*/ 2898384 h 3232141"/>
                <a:gd name="connsiteX32" fmla="*/ 228866 w 2273269"/>
                <a:gd name="connsiteY32" fmla="*/ 631771 h 3232141"/>
                <a:gd name="connsiteX33" fmla="*/ 335892 w 2273269"/>
                <a:gd name="connsiteY33" fmla="*/ 524745 h 3232141"/>
                <a:gd name="connsiteX34" fmla="*/ 245659 w 2273269"/>
                <a:gd name="connsiteY34" fmla="*/ 437009 h 3232141"/>
                <a:gd name="connsiteX35" fmla="*/ 126573 w 2273269"/>
                <a:gd name="connsiteY35" fmla="*/ 556095 h 3232141"/>
                <a:gd name="connsiteX36" fmla="*/ 126573 w 2273269"/>
                <a:gd name="connsiteY36" fmla="*/ 2974061 h 3232141"/>
                <a:gd name="connsiteX37" fmla="*/ 245659 w 2273269"/>
                <a:gd name="connsiteY37" fmla="*/ 3093147 h 3232141"/>
                <a:gd name="connsiteX38" fmla="*/ 2027611 w 2273269"/>
                <a:gd name="connsiteY38" fmla="*/ 3093147 h 3232141"/>
                <a:gd name="connsiteX39" fmla="*/ 2146697 w 2273269"/>
                <a:gd name="connsiteY39" fmla="*/ 2974061 h 3232141"/>
                <a:gd name="connsiteX40" fmla="*/ 2146697 w 2273269"/>
                <a:gd name="connsiteY40" fmla="*/ 556095 h 3232141"/>
                <a:gd name="connsiteX41" fmla="*/ 2027611 w 2273269"/>
                <a:gd name="connsiteY41" fmla="*/ 437009 h 3232141"/>
                <a:gd name="connsiteX42" fmla="*/ 245659 w 2273269"/>
                <a:gd name="connsiteY42" fmla="*/ 437009 h 3232141"/>
                <a:gd name="connsiteX43" fmla="*/ 974181 w 2273269"/>
                <a:gd name="connsiteY43" fmla="*/ 0 h 3232141"/>
                <a:gd name="connsiteX44" fmla="*/ 1299087 w 2273269"/>
                <a:gd name="connsiteY44" fmla="*/ 0 h 3232141"/>
                <a:gd name="connsiteX45" fmla="*/ 1350860 w 2273269"/>
                <a:gd name="connsiteY45" fmla="*/ 51773 h 3232141"/>
                <a:gd name="connsiteX46" fmla="*/ 1350860 w 2273269"/>
                <a:gd name="connsiteY46" fmla="*/ 155306 h 3232141"/>
                <a:gd name="connsiteX47" fmla="*/ 1381614 w 2273269"/>
                <a:gd name="connsiteY47" fmla="*/ 155306 h 3232141"/>
                <a:gd name="connsiteX48" fmla="*/ 1433387 w 2273269"/>
                <a:gd name="connsiteY48" fmla="*/ 207079 h 3232141"/>
                <a:gd name="connsiteX49" fmla="*/ 1433387 w 2273269"/>
                <a:gd name="connsiteY49" fmla="*/ 298015 h 3232141"/>
                <a:gd name="connsiteX50" fmla="*/ 2081269 w 2273269"/>
                <a:gd name="connsiteY50" fmla="*/ 298015 h 3232141"/>
                <a:gd name="connsiteX51" fmla="*/ 2273269 w 2273269"/>
                <a:gd name="connsiteY51" fmla="*/ 490015 h 3232141"/>
                <a:gd name="connsiteX52" fmla="*/ 2273269 w 2273269"/>
                <a:gd name="connsiteY52" fmla="*/ 3040141 h 3232141"/>
                <a:gd name="connsiteX53" fmla="*/ 2081269 w 2273269"/>
                <a:gd name="connsiteY53" fmla="*/ 3232141 h 3232141"/>
                <a:gd name="connsiteX54" fmla="*/ 192000 w 2273269"/>
                <a:gd name="connsiteY54" fmla="*/ 3232141 h 3232141"/>
                <a:gd name="connsiteX55" fmla="*/ 0 w 2273269"/>
                <a:gd name="connsiteY55" fmla="*/ 3040141 h 3232141"/>
                <a:gd name="connsiteX56" fmla="*/ 0 w 2273269"/>
                <a:gd name="connsiteY56" fmla="*/ 490015 h 3232141"/>
                <a:gd name="connsiteX57" fmla="*/ 192000 w 2273269"/>
                <a:gd name="connsiteY57" fmla="*/ 298015 h 3232141"/>
                <a:gd name="connsiteX58" fmla="*/ 839881 w 2273269"/>
                <a:gd name="connsiteY58" fmla="*/ 298015 h 3232141"/>
                <a:gd name="connsiteX59" fmla="*/ 839881 w 2273269"/>
                <a:gd name="connsiteY59" fmla="*/ 207079 h 3232141"/>
                <a:gd name="connsiteX60" fmla="*/ 891654 w 2273269"/>
                <a:gd name="connsiteY60" fmla="*/ 155306 h 3232141"/>
                <a:gd name="connsiteX61" fmla="*/ 922408 w 2273269"/>
                <a:gd name="connsiteY61" fmla="*/ 155306 h 3232141"/>
                <a:gd name="connsiteX62" fmla="*/ 922408 w 2273269"/>
                <a:gd name="connsiteY62" fmla="*/ 51773 h 3232141"/>
                <a:gd name="connsiteX63" fmla="*/ 974181 w 2273269"/>
                <a:gd name="connsiteY63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1068969 w 2273269"/>
                <a:gd name="connsiteY3" fmla="*/ 1816173 h 3232141"/>
                <a:gd name="connsiteX4" fmla="*/ 975827 w 2273269"/>
                <a:gd name="connsiteY4" fmla="*/ 1468563 h 3232141"/>
                <a:gd name="connsiteX5" fmla="*/ 893889 w 2273269"/>
                <a:gd name="connsiteY5" fmla="*/ 1396168 h 3232141"/>
                <a:gd name="connsiteX6" fmla="*/ 874749 w 2273269"/>
                <a:gd name="connsiteY6" fmla="*/ 1397368 h 3232141"/>
                <a:gd name="connsiteX7" fmla="*/ 873048 w 2273269"/>
                <a:gd name="connsiteY7" fmla="*/ 1397069 h 3232141"/>
                <a:gd name="connsiteX8" fmla="*/ 869409 w 2273269"/>
                <a:gd name="connsiteY8" fmla="*/ 1397702 h 3232141"/>
                <a:gd name="connsiteX9" fmla="*/ 854690 w 2273269"/>
                <a:gd name="connsiteY9" fmla="*/ 1398625 h 3232141"/>
                <a:gd name="connsiteX10" fmla="*/ 849610 w 2273269"/>
                <a:gd name="connsiteY10" fmla="*/ 1401148 h 3232141"/>
                <a:gd name="connsiteX11" fmla="*/ 783580 w 2273269"/>
                <a:gd name="connsiteY11" fmla="*/ 1459921 h 3232141"/>
                <a:gd name="connsiteX12" fmla="*/ 576552 w 2273269"/>
                <a:gd name="connsiteY12" fmla="*/ 1988920 h 3232141"/>
                <a:gd name="connsiteX13" fmla="*/ 360960 w 2273269"/>
                <a:gd name="connsiteY13" fmla="*/ 1988920 h 3232141"/>
                <a:gd name="connsiteX14" fmla="*/ 262052 w 2273269"/>
                <a:gd name="connsiteY14" fmla="*/ 2087828 h 3232141"/>
                <a:gd name="connsiteX15" fmla="*/ 360960 w 2273269"/>
                <a:gd name="connsiteY15" fmla="*/ 2186736 h 3232141"/>
                <a:gd name="connsiteX16" fmla="*/ 624414 w 2273269"/>
                <a:gd name="connsiteY16" fmla="*/ 2186736 h 3232141"/>
                <a:gd name="connsiteX17" fmla="*/ 710155 w 2273269"/>
                <a:gd name="connsiteY17" fmla="*/ 2162843 h 3232141"/>
                <a:gd name="connsiteX18" fmla="*/ 742804 w 2273269"/>
                <a:gd name="connsiteY18" fmla="*/ 2106901 h 3232141"/>
                <a:gd name="connsiteX19" fmla="*/ 861090 w 2273269"/>
                <a:gd name="connsiteY19" fmla="*/ 1804659 h 3232141"/>
                <a:gd name="connsiteX20" fmla="*/ 1037612 w 2273269"/>
                <a:gd name="connsiteY20" fmla="*/ 2315350 h 3232141"/>
                <a:gd name="connsiteX21" fmla="*/ 1057633 w 2273269"/>
                <a:gd name="connsiteY21" fmla="*/ 2316605 h 3232141"/>
                <a:gd name="connsiteX22" fmla="*/ 1391261 w 2273269"/>
                <a:gd name="connsiteY22" fmla="*/ 1287226 h 3232141"/>
                <a:gd name="connsiteX23" fmla="*/ 1301358 w 2273269"/>
                <a:gd name="connsiteY23" fmla="*/ 1224998 h 3232141"/>
                <a:gd name="connsiteX24" fmla="*/ 335892 w 2273269"/>
                <a:gd name="connsiteY24" fmla="*/ 524745 h 3232141"/>
                <a:gd name="connsiteX25" fmla="*/ 1937377 w 2273269"/>
                <a:gd name="connsiteY25" fmla="*/ 524745 h 3232141"/>
                <a:gd name="connsiteX26" fmla="*/ 2044403 w 2273269"/>
                <a:gd name="connsiteY26" fmla="*/ 631771 h 3232141"/>
                <a:gd name="connsiteX27" fmla="*/ 2044403 w 2273269"/>
                <a:gd name="connsiteY27" fmla="*/ 2898384 h 3232141"/>
                <a:gd name="connsiteX28" fmla="*/ 1937377 w 2273269"/>
                <a:gd name="connsiteY28" fmla="*/ 3005410 h 3232141"/>
                <a:gd name="connsiteX29" fmla="*/ 335892 w 2273269"/>
                <a:gd name="connsiteY29" fmla="*/ 3005410 h 3232141"/>
                <a:gd name="connsiteX30" fmla="*/ 228866 w 2273269"/>
                <a:gd name="connsiteY30" fmla="*/ 2898384 h 3232141"/>
                <a:gd name="connsiteX31" fmla="*/ 228866 w 2273269"/>
                <a:gd name="connsiteY31" fmla="*/ 631771 h 3232141"/>
                <a:gd name="connsiteX32" fmla="*/ 335892 w 2273269"/>
                <a:gd name="connsiteY32" fmla="*/ 524745 h 3232141"/>
                <a:gd name="connsiteX33" fmla="*/ 245659 w 2273269"/>
                <a:gd name="connsiteY33" fmla="*/ 437009 h 3232141"/>
                <a:gd name="connsiteX34" fmla="*/ 126573 w 2273269"/>
                <a:gd name="connsiteY34" fmla="*/ 556095 h 3232141"/>
                <a:gd name="connsiteX35" fmla="*/ 126573 w 2273269"/>
                <a:gd name="connsiteY35" fmla="*/ 2974061 h 3232141"/>
                <a:gd name="connsiteX36" fmla="*/ 245659 w 2273269"/>
                <a:gd name="connsiteY36" fmla="*/ 3093147 h 3232141"/>
                <a:gd name="connsiteX37" fmla="*/ 2027611 w 2273269"/>
                <a:gd name="connsiteY37" fmla="*/ 3093147 h 3232141"/>
                <a:gd name="connsiteX38" fmla="*/ 2146697 w 2273269"/>
                <a:gd name="connsiteY38" fmla="*/ 2974061 h 3232141"/>
                <a:gd name="connsiteX39" fmla="*/ 2146697 w 2273269"/>
                <a:gd name="connsiteY39" fmla="*/ 556095 h 3232141"/>
                <a:gd name="connsiteX40" fmla="*/ 2027611 w 2273269"/>
                <a:gd name="connsiteY40" fmla="*/ 437009 h 3232141"/>
                <a:gd name="connsiteX41" fmla="*/ 245659 w 2273269"/>
                <a:gd name="connsiteY41" fmla="*/ 437009 h 3232141"/>
                <a:gd name="connsiteX42" fmla="*/ 974181 w 2273269"/>
                <a:gd name="connsiteY42" fmla="*/ 0 h 3232141"/>
                <a:gd name="connsiteX43" fmla="*/ 1299087 w 2273269"/>
                <a:gd name="connsiteY43" fmla="*/ 0 h 3232141"/>
                <a:gd name="connsiteX44" fmla="*/ 1350860 w 2273269"/>
                <a:gd name="connsiteY44" fmla="*/ 51773 h 3232141"/>
                <a:gd name="connsiteX45" fmla="*/ 1350860 w 2273269"/>
                <a:gd name="connsiteY45" fmla="*/ 155306 h 3232141"/>
                <a:gd name="connsiteX46" fmla="*/ 1381614 w 2273269"/>
                <a:gd name="connsiteY46" fmla="*/ 155306 h 3232141"/>
                <a:gd name="connsiteX47" fmla="*/ 1433387 w 2273269"/>
                <a:gd name="connsiteY47" fmla="*/ 207079 h 3232141"/>
                <a:gd name="connsiteX48" fmla="*/ 1433387 w 2273269"/>
                <a:gd name="connsiteY48" fmla="*/ 298015 h 3232141"/>
                <a:gd name="connsiteX49" fmla="*/ 2081269 w 2273269"/>
                <a:gd name="connsiteY49" fmla="*/ 298015 h 3232141"/>
                <a:gd name="connsiteX50" fmla="*/ 2273269 w 2273269"/>
                <a:gd name="connsiteY50" fmla="*/ 490015 h 3232141"/>
                <a:gd name="connsiteX51" fmla="*/ 2273269 w 2273269"/>
                <a:gd name="connsiteY51" fmla="*/ 3040141 h 3232141"/>
                <a:gd name="connsiteX52" fmla="*/ 2081269 w 2273269"/>
                <a:gd name="connsiteY52" fmla="*/ 3232141 h 3232141"/>
                <a:gd name="connsiteX53" fmla="*/ 192000 w 2273269"/>
                <a:gd name="connsiteY53" fmla="*/ 3232141 h 3232141"/>
                <a:gd name="connsiteX54" fmla="*/ 0 w 2273269"/>
                <a:gd name="connsiteY54" fmla="*/ 3040141 h 3232141"/>
                <a:gd name="connsiteX55" fmla="*/ 0 w 2273269"/>
                <a:gd name="connsiteY55" fmla="*/ 490015 h 3232141"/>
                <a:gd name="connsiteX56" fmla="*/ 192000 w 2273269"/>
                <a:gd name="connsiteY56" fmla="*/ 298015 h 3232141"/>
                <a:gd name="connsiteX57" fmla="*/ 839881 w 2273269"/>
                <a:gd name="connsiteY57" fmla="*/ 298015 h 3232141"/>
                <a:gd name="connsiteX58" fmla="*/ 839881 w 2273269"/>
                <a:gd name="connsiteY58" fmla="*/ 207079 h 3232141"/>
                <a:gd name="connsiteX59" fmla="*/ 891654 w 2273269"/>
                <a:gd name="connsiteY59" fmla="*/ 155306 h 3232141"/>
                <a:gd name="connsiteX60" fmla="*/ 922408 w 2273269"/>
                <a:gd name="connsiteY60" fmla="*/ 155306 h 3232141"/>
                <a:gd name="connsiteX61" fmla="*/ 922408 w 2273269"/>
                <a:gd name="connsiteY61" fmla="*/ 51773 h 3232141"/>
                <a:gd name="connsiteX62" fmla="*/ 974181 w 2273269"/>
                <a:gd name="connsiteY62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975827 w 2273269"/>
                <a:gd name="connsiteY3" fmla="*/ 1468563 h 3232141"/>
                <a:gd name="connsiteX4" fmla="*/ 893889 w 2273269"/>
                <a:gd name="connsiteY4" fmla="*/ 1396168 h 3232141"/>
                <a:gd name="connsiteX5" fmla="*/ 874749 w 2273269"/>
                <a:gd name="connsiteY5" fmla="*/ 1397368 h 3232141"/>
                <a:gd name="connsiteX6" fmla="*/ 873048 w 2273269"/>
                <a:gd name="connsiteY6" fmla="*/ 1397069 h 3232141"/>
                <a:gd name="connsiteX7" fmla="*/ 869409 w 2273269"/>
                <a:gd name="connsiteY7" fmla="*/ 1397702 h 3232141"/>
                <a:gd name="connsiteX8" fmla="*/ 854690 w 2273269"/>
                <a:gd name="connsiteY8" fmla="*/ 1398625 h 3232141"/>
                <a:gd name="connsiteX9" fmla="*/ 849610 w 2273269"/>
                <a:gd name="connsiteY9" fmla="*/ 1401148 h 3232141"/>
                <a:gd name="connsiteX10" fmla="*/ 783580 w 2273269"/>
                <a:gd name="connsiteY10" fmla="*/ 1459921 h 3232141"/>
                <a:gd name="connsiteX11" fmla="*/ 576552 w 2273269"/>
                <a:gd name="connsiteY11" fmla="*/ 1988920 h 3232141"/>
                <a:gd name="connsiteX12" fmla="*/ 360960 w 2273269"/>
                <a:gd name="connsiteY12" fmla="*/ 1988920 h 3232141"/>
                <a:gd name="connsiteX13" fmla="*/ 262052 w 2273269"/>
                <a:gd name="connsiteY13" fmla="*/ 2087828 h 3232141"/>
                <a:gd name="connsiteX14" fmla="*/ 360960 w 2273269"/>
                <a:gd name="connsiteY14" fmla="*/ 2186736 h 3232141"/>
                <a:gd name="connsiteX15" fmla="*/ 624414 w 2273269"/>
                <a:gd name="connsiteY15" fmla="*/ 2186736 h 3232141"/>
                <a:gd name="connsiteX16" fmla="*/ 710155 w 2273269"/>
                <a:gd name="connsiteY16" fmla="*/ 2162843 h 3232141"/>
                <a:gd name="connsiteX17" fmla="*/ 742804 w 2273269"/>
                <a:gd name="connsiteY17" fmla="*/ 2106901 h 3232141"/>
                <a:gd name="connsiteX18" fmla="*/ 861090 w 2273269"/>
                <a:gd name="connsiteY18" fmla="*/ 1804659 h 3232141"/>
                <a:gd name="connsiteX19" fmla="*/ 1037612 w 2273269"/>
                <a:gd name="connsiteY19" fmla="*/ 2315350 h 3232141"/>
                <a:gd name="connsiteX20" fmla="*/ 1057633 w 2273269"/>
                <a:gd name="connsiteY20" fmla="*/ 2316605 h 3232141"/>
                <a:gd name="connsiteX21" fmla="*/ 1391261 w 2273269"/>
                <a:gd name="connsiteY21" fmla="*/ 1287226 h 3232141"/>
                <a:gd name="connsiteX22" fmla="*/ 1301358 w 2273269"/>
                <a:gd name="connsiteY22" fmla="*/ 1224998 h 3232141"/>
                <a:gd name="connsiteX23" fmla="*/ 335892 w 2273269"/>
                <a:gd name="connsiteY23" fmla="*/ 524745 h 3232141"/>
                <a:gd name="connsiteX24" fmla="*/ 1937377 w 2273269"/>
                <a:gd name="connsiteY24" fmla="*/ 524745 h 3232141"/>
                <a:gd name="connsiteX25" fmla="*/ 2044403 w 2273269"/>
                <a:gd name="connsiteY25" fmla="*/ 631771 h 3232141"/>
                <a:gd name="connsiteX26" fmla="*/ 2044403 w 2273269"/>
                <a:gd name="connsiteY26" fmla="*/ 2898384 h 3232141"/>
                <a:gd name="connsiteX27" fmla="*/ 1937377 w 2273269"/>
                <a:gd name="connsiteY27" fmla="*/ 3005410 h 3232141"/>
                <a:gd name="connsiteX28" fmla="*/ 335892 w 2273269"/>
                <a:gd name="connsiteY28" fmla="*/ 3005410 h 3232141"/>
                <a:gd name="connsiteX29" fmla="*/ 228866 w 2273269"/>
                <a:gd name="connsiteY29" fmla="*/ 2898384 h 3232141"/>
                <a:gd name="connsiteX30" fmla="*/ 228866 w 2273269"/>
                <a:gd name="connsiteY30" fmla="*/ 631771 h 3232141"/>
                <a:gd name="connsiteX31" fmla="*/ 335892 w 2273269"/>
                <a:gd name="connsiteY31" fmla="*/ 524745 h 3232141"/>
                <a:gd name="connsiteX32" fmla="*/ 245659 w 2273269"/>
                <a:gd name="connsiteY32" fmla="*/ 437009 h 3232141"/>
                <a:gd name="connsiteX33" fmla="*/ 126573 w 2273269"/>
                <a:gd name="connsiteY33" fmla="*/ 556095 h 3232141"/>
                <a:gd name="connsiteX34" fmla="*/ 126573 w 2273269"/>
                <a:gd name="connsiteY34" fmla="*/ 2974061 h 3232141"/>
                <a:gd name="connsiteX35" fmla="*/ 245659 w 2273269"/>
                <a:gd name="connsiteY35" fmla="*/ 3093147 h 3232141"/>
                <a:gd name="connsiteX36" fmla="*/ 2027611 w 2273269"/>
                <a:gd name="connsiteY36" fmla="*/ 3093147 h 3232141"/>
                <a:gd name="connsiteX37" fmla="*/ 2146697 w 2273269"/>
                <a:gd name="connsiteY37" fmla="*/ 2974061 h 3232141"/>
                <a:gd name="connsiteX38" fmla="*/ 2146697 w 2273269"/>
                <a:gd name="connsiteY38" fmla="*/ 556095 h 3232141"/>
                <a:gd name="connsiteX39" fmla="*/ 2027611 w 2273269"/>
                <a:gd name="connsiteY39" fmla="*/ 437009 h 3232141"/>
                <a:gd name="connsiteX40" fmla="*/ 245659 w 2273269"/>
                <a:gd name="connsiteY40" fmla="*/ 437009 h 3232141"/>
                <a:gd name="connsiteX41" fmla="*/ 974181 w 2273269"/>
                <a:gd name="connsiteY41" fmla="*/ 0 h 3232141"/>
                <a:gd name="connsiteX42" fmla="*/ 1299087 w 2273269"/>
                <a:gd name="connsiteY42" fmla="*/ 0 h 3232141"/>
                <a:gd name="connsiteX43" fmla="*/ 1350860 w 2273269"/>
                <a:gd name="connsiteY43" fmla="*/ 51773 h 3232141"/>
                <a:gd name="connsiteX44" fmla="*/ 1350860 w 2273269"/>
                <a:gd name="connsiteY44" fmla="*/ 155306 h 3232141"/>
                <a:gd name="connsiteX45" fmla="*/ 1381614 w 2273269"/>
                <a:gd name="connsiteY45" fmla="*/ 155306 h 3232141"/>
                <a:gd name="connsiteX46" fmla="*/ 1433387 w 2273269"/>
                <a:gd name="connsiteY46" fmla="*/ 207079 h 3232141"/>
                <a:gd name="connsiteX47" fmla="*/ 1433387 w 2273269"/>
                <a:gd name="connsiteY47" fmla="*/ 298015 h 3232141"/>
                <a:gd name="connsiteX48" fmla="*/ 2081269 w 2273269"/>
                <a:gd name="connsiteY48" fmla="*/ 298015 h 3232141"/>
                <a:gd name="connsiteX49" fmla="*/ 2273269 w 2273269"/>
                <a:gd name="connsiteY49" fmla="*/ 490015 h 3232141"/>
                <a:gd name="connsiteX50" fmla="*/ 2273269 w 2273269"/>
                <a:gd name="connsiteY50" fmla="*/ 3040141 h 3232141"/>
                <a:gd name="connsiteX51" fmla="*/ 2081269 w 2273269"/>
                <a:gd name="connsiteY51" fmla="*/ 3232141 h 3232141"/>
                <a:gd name="connsiteX52" fmla="*/ 192000 w 2273269"/>
                <a:gd name="connsiteY52" fmla="*/ 3232141 h 3232141"/>
                <a:gd name="connsiteX53" fmla="*/ 0 w 2273269"/>
                <a:gd name="connsiteY53" fmla="*/ 3040141 h 3232141"/>
                <a:gd name="connsiteX54" fmla="*/ 0 w 2273269"/>
                <a:gd name="connsiteY54" fmla="*/ 490015 h 3232141"/>
                <a:gd name="connsiteX55" fmla="*/ 192000 w 2273269"/>
                <a:gd name="connsiteY55" fmla="*/ 298015 h 3232141"/>
                <a:gd name="connsiteX56" fmla="*/ 839881 w 2273269"/>
                <a:gd name="connsiteY56" fmla="*/ 298015 h 3232141"/>
                <a:gd name="connsiteX57" fmla="*/ 839881 w 2273269"/>
                <a:gd name="connsiteY57" fmla="*/ 207079 h 3232141"/>
                <a:gd name="connsiteX58" fmla="*/ 891654 w 2273269"/>
                <a:gd name="connsiteY58" fmla="*/ 155306 h 3232141"/>
                <a:gd name="connsiteX59" fmla="*/ 922408 w 2273269"/>
                <a:gd name="connsiteY59" fmla="*/ 155306 h 3232141"/>
                <a:gd name="connsiteX60" fmla="*/ 922408 w 2273269"/>
                <a:gd name="connsiteY60" fmla="*/ 51773 h 3232141"/>
                <a:gd name="connsiteX61" fmla="*/ 974181 w 2273269"/>
                <a:gd name="connsiteY61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975827 w 2273269"/>
                <a:gd name="connsiteY3" fmla="*/ 1468563 h 3232141"/>
                <a:gd name="connsiteX4" fmla="*/ 893889 w 2273269"/>
                <a:gd name="connsiteY4" fmla="*/ 1396168 h 3232141"/>
                <a:gd name="connsiteX5" fmla="*/ 874749 w 2273269"/>
                <a:gd name="connsiteY5" fmla="*/ 1397368 h 3232141"/>
                <a:gd name="connsiteX6" fmla="*/ 873048 w 2273269"/>
                <a:gd name="connsiteY6" fmla="*/ 1397069 h 3232141"/>
                <a:gd name="connsiteX7" fmla="*/ 869409 w 2273269"/>
                <a:gd name="connsiteY7" fmla="*/ 1397702 h 3232141"/>
                <a:gd name="connsiteX8" fmla="*/ 854690 w 2273269"/>
                <a:gd name="connsiteY8" fmla="*/ 1398625 h 3232141"/>
                <a:gd name="connsiteX9" fmla="*/ 849610 w 2273269"/>
                <a:gd name="connsiteY9" fmla="*/ 1401148 h 3232141"/>
                <a:gd name="connsiteX10" fmla="*/ 783580 w 2273269"/>
                <a:gd name="connsiteY10" fmla="*/ 1459921 h 3232141"/>
                <a:gd name="connsiteX11" fmla="*/ 576552 w 2273269"/>
                <a:gd name="connsiteY11" fmla="*/ 1988920 h 3232141"/>
                <a:gd name="connsiteX12" fmla="*/ 360960 w 2273269"/>
                <a:gd name="connsiteY12" fmla="*/ 1988920 h 3232141"/>
                <a:gd name="connsiteX13" fmla="*/ 262052 w 2273269"/>
                <a:gd name="connsiteY13" fmla="*/ 2087828 h 3232141"/>
                <a:gd name="connsiteX14" fmla="*/ 360960 w 2273269"/>
                <a:gd name="connsiteY14" fmla="*/ 2186736 h 3232141"/>
                <a:gd name="connsiteX15" fmla="*/ 624414 w 2273269"/>
                <a:gd name="connsiteY15" fmla="*/ 2186736 h 3232141"/>
                <a:gd name="connsiteX16" fmla="*/ 710155 w 2273269"/>
                <a:gd name="connsiteY16" fmla="*/ 2162843 h 3232141"/>
                <a:gd name="connsiteX17" fmla="*/ 742804 w 2273269"/>
                <a:gd name="connsiteY17" fmla="*/ 2106901 h 3232141"/>
                <a:gd name="connsiteX18" fmla="*/ 1037612 w 2273269"/>
                <a:gd name="connsiteY18" fmla="*/ 2315350 h 3232141"/>
                <a:gd name="connsiteX19" fmla="*/ 1057633 w 2273269"/>
                <a:gd name="connsiteY19" fmla="*/ 2316605 h 3232141"/>
                <a:gd name="connsiteX20" fmla="*/ 1391261 w 2273269"/>
                <a:gd name="connsiteY20" fmla="*/ 1287226 h 3232141"/>
                <a:gd name="connsiteX21" fmla="*/ 1301358 w 2273269"/>
                <a:gd name="connsiteY21" fmla="*/ 1224998 h 3232141"/>
                <a:gd name="connsiteX22" fmla="*/ 335892 w 2273269"/>
                <a:gd name="connsiteY22" fmla="*/ 524745 h 3232141"/>
                <a:gd name="connsiteX23" fmla="*/ 1937377 w 2273269"/>
                <a:gd name="connsiteY23" fmla="*/ 524745 h 3232141"/>
                <a:gd name="connsiteX24" fmla="*/ 2044403 w 2273269"/>
                <a:gd name="connsiteY24" fmla="*/ 631771 h 3232141"/>
                <a:gd name="connsiteX25" fmla="*/ 2044403 w 2273269"/>
                <a:gd name="connsiteY25" fmla="*/ 2898384 h 3232141"/>
                <a:gd name="connsiteX26" fmla="*/ 1937377 w 2273269"/>
                <a:gd name="connsiteY26" fmla="*/ 3005410 h 3232141"/>
                <a:gd name="connsiteX27" fmla="*/ 335892 w 2273269"/>
                <a:gd name="connsiteY27" fmla="*/ 3005410 h 3232141"/>
                <a:gd name="connsiteX28" fmla="*/ 228866 w 2273269"/>
                <a:gd name="connsiteY28" fmla="*/ 2898384 h 3232141"/>
                <a:gd name="connsiteX29" fmla="*/ 228866 w 2273269"/>
                <a:gd name="connsiteY29" fmla="*/ 631771 h 3232141"/>
                <a:gd name="connsiteX30" fmla="*/ 335892 w 2273269"/>
                <a:gd name="connsiteY30" fmla="*/ 524745 h 3232141"/>
                <a:gd name="connsiteX31" fmla="*/ 245659 w 2273269"/>
                <a:gd name="connsiteY31" fmla="*/ 437009 h 3232141"/>
                <a:gd name="connsiteX32" fmla="*/ 126573 w 2273269"/>
                <a:gd name="connsiteY32" fmla="*/ 556095 h 3232141"/>
                <a:gd name="connsiteX33" fmla="*/ 126573 w 2273269"/>
                <a:gd name="connsiteY33" fmla="*/ 2974061 h 3232141"/>
                <a:gd name="connsiteX34" fmla="*/ 245659 w 2273269"/>
                <a:gd name="connsiteY34" fmla="*/ 3093147 h 3232141"/>
                <a:gd name="connsiteX35" fmla="*/ 2027611 w 2273269"/>
                <a:gd name="connsiteY35" fmla="*/ 3093147 h 3232141"/>
                <a:gd name="connsiteX36" fmla="*/ 2146697 w 2273269"/>
                <a:gd name="connsiteY36" fmla="*/ 2974061 h 3232141"/>
                <a:gd name="connsiteX37" fmla="*/ 2146697 w 2273269"/>
                <a:gd name="connsiteY37" fmla="*/ 556095 h 3232141"/>
                <a:gd name="connsiteX38" fmla="*/ 2027611 w 2273269"/>
                <a:gd name="connsiteY38" fmla="*/ 437009 h 3232141"/>
                <a:gd name="connsiteX39" fmla="*/ 245659 w 2273269"/>
                <a:gd name="connsiteY39" fmla="*/ 437009 h 3232141"/>
                <a:gd name="connsiteX40" fmla="*/ 974181 w 2273269"/>
                <a:gd name="connsiteY40" fmla="*/ 0 h 3232141"/>
                <a:gd name="connsiteX41" fmla="*/ 1299087 w 2273269"/>
                <a:gd name="connsiteY41" fmla="*/ 0 h 3232141"/>
                <a:gd name="connsiteX42" fmla="*/ 1350860 w 2273269"/>
                <a:gd name="connsiteY42" fmla="*/ 51773 h 3232141"/>
                <a:gd name="connsiteX43" fmla="*/ 1350860 w 2273269"/>
                <a:gd name="connsiteY43" fmla="*/ 155306 h 3232141"/>
                <a:gd name="connsiteX44" fmla="*/ 1381614 w 2273269"/>
                <a:gd name="connsiteY44" fmla="*/ 155306 h 3232141"/>
                <a:gd name="connsiteX45" fmla="*/ 1433387 w 2273269"/>
                <a:gd name="connsiteY45" fmla="*/ 207079 h 3232141"/>
                <a:gd name="connsiteX46" fmla="*/ 1433387 w 2273269"/>
                <a:gd name="connsiteY46" fmla="*/ 298015 h 3232141"/>
                <a:gd name="connsiteX47" fmla="*/ 2081269 w 2273269"/>
                <a:gd name="connsiteY47" fmla="*/ 298015 h 3232141"/>
                <a:gd name="connsiteX48" fmla="*/ 2273269 w 2273269"/>
                <a:gd name="connsiteY48" fmla="*/ 490015 h 3232141"/>
                <a:gd name="connsiteX49" fmla="*/ 2273269 w 2273269"/>
                <a:gd name="connsiteY49" fmla="*/ 3040141 h 3232141"/>
                <a:gd name="connsiteX50" fmla="*/ 2081269 w 2273269"/>
                <a:gd name="connsiteY50" fmla="*/ 3232141 h 3232141"/>
                <a:gd name="connsiteX51" fmla="*/ 192000 w 2273269"/>
                <a:gd name="connsiteY51" fmla="*/ 3232141 h 3232141"/>
                <a:gd name="connsiteX52" fmla="*/ 0 w 2273269"/>
                <a:gd name="connsiteY52" fmla="*/ 3040141 h 3232141"/>
                <a:gd name="connsiteX53" fmla="*/ 0 w 2273269"/>
                <a:gd name="connsiteY53" fmla="*/ 490015 h 3232141"/>
                <a:gd name="connsiteX54" fmla="*/ 192000 w 2273269"/>
                <a:gd name="connsiteY54" fmla="*/ 298015 h 3232141"/>
                <a:gd name="connsiteX55" fmla="*/ 839881 w 2273269"/>
                <a:gd name="connsiteY55" fmla="*/ 298015 h 3232141"/>
                <a:gd name="connsiteX56" fmla="*/ 839881 w 2273269"/>
                <a:gd name="connsiteY56" fmla="*/ 207079 h 3232141"/>
                <a:gd name="connsiteX57" fmla="*/ 891654 w 2273269"/>
                <a:gd name="connsiteY57" fmla="*/ 155306 h 3232141"/>
                <a:gd name="connsiteX58" fmla="*/ 922408 w 2273269"/>
                <a:gd name="connsiteY58" fmla="*/ 155306 h 3232141"/>
                <a:gd name="connsiteX59" fmla="*/ 922408 w 2273269"/>
                <a:gd name="connsiteY59" fmla="*/ 51773 h 3232141"/>
                <a:gd name="connsiteX60" fmla="*/ 974181 w 2273269"/>
                <a:gd name="connsiteY60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975827 w 2273269"/>
                <a:gd name="connsiteY3" fmla="*/ 1468563 h 3232141"/>
                <a:gd name="connsiteX4" fmla="*/ 893889 w 2273269"/>
                <a:gd name="connsiteY4" fmla="*/ 1396168 h 3232141"/>
                <a:gd name="connsiteX5" fmla="*/ 874749 w 2273269"/>
                <a:gd name="connsiteY5" fmla="*/ 1397368 h 3232141"/>
                <a:gd name="connsiteX6" fmla="*/ 873048 w 2273269"/>
                <a:gd name="connsiteY6" fmla="*/ 1397069 h 3232141"/>
                <a:gd name="connsiteX7" fmla="*/ 869409 w 2273269"/>
                <a:gd name="connsiteY7" fmla="*/ 1397702 h 3232141"/>
                <a:gd name="connsiteX8" fmla="*/ 854690 w 2273269"/>
                <a:gd name="connsiteY8" fmla="*/ 1398625 h 3232141"/>
                <a:gd name="connsiteX9" fmla="*/ 849610 w 2273269"/>
                <a:gd name="connsiteY9" fmla="*/ 1401148 h 3232141"/>
                <a:gd name="connsiteX10" fmla="*/ 783580 w 2273269"/>
                <a:gd name="connsiteY10" fmla="*/ 1459921 h 3232141"/>
                <a:gd name="connsiteX11" fmla="*/ 576552 w 2273269"/>
                <a:gd name="connsiteY11" fmla="*/ 1988920 h 3232141"/>
                <a:gd name="connsiteX12" fmla="*/ 360960 w 2273269"/>
                <a:gd name="connsiteY12" fmla="*/ 1988920 h 3232141"/>
                <a:gd name="connsiteX13" fmla="*/ 262052 w 2273269"/>
                <a:gd name="connsiteY13" fmla="*/ 2087828 h 3232141"/>
                <a:gd name="connsiteX14" fmla="*/ 360960 w 2273269"/>
                <a:gd name="connsiteY14" fmla="*/ 2186736 h 3232141"/>
                <a:gd name="connsiteX15" fmla="*/ 624414 w 2273269"/>
                <a:gd name="connsiteY15" fmla="*/ 2186736 h 3232141"/>
                <a:gd name="connsiteX16" fmla="*/ 710155 w 2273269"/>
                <a:gd name="connsiteY16" fmla="*/ 2162843 h 3232141"/>
                <a:gd name="connsiteX17" fmla="*/ 742804 w 2273269"/>
                <a:gd name="connsiteY17" fmla="*/ 2106901 h 3232141"/>
                <a:gd name="connsiteX18" fmla="*/ 1037612 w 2273269"/>
                <a:gd name="connsiteY18" fmla="*/ 2315350 h 3232141"/>
                <a:gd name="connsiteX19" fmla="*/ 1391261 w 2273269"/>
                <a:gd name="connsiteY19" fmla="*/ 1287226 h 3232141"/>
                <a:gd name="connsiteX20" fmla="*/ 1301358 w 2273269"/>
                <a:gd name="connsiteY20" fmla="*/ 1224998 h 3232141"/>
                <a:gd name="connsiteX21" fmla="*/ 335892 w 2273269"/>
                <a:gd name="connsiteY21" fmla="*/ 524745 h 3232141"/>
                <a:gd name="connsiteX22" fmla="*/ 1937377 w 2273269"/>
                <a:gd name="connsiteY22" fmla="*/ 524745 h 3232141"/>
                <a:gd name="connsiteX23" fmla="*/ 2044403 w 2273269"/>
                <a:gd name="connsiteY23" fmla="*/ 631771 h 3232141"/>
                <a:gd name="connsiteX24" fmla="*/ 2044403 w 2273269"/>
                <a:gd name="connsiteY24" fmla="*/ 2898384 h 3232141"/>
                <a:gd name="connsiteX25" fmla="*/ 1937377 w 2273269"/>
                <a:gd name="connsiteY25" fmla="*/ 3005410 h 3232141"/>
                <a:gd name="connsiteX26" fmla="*/ 335892 w 2273269"/>
                <a:gd name="connsiteY26" fmla="*/ 3005410 h 3232141"/>
                <a:gd name="connsiteX27" fmla="*/ 228866 w 2273269"/>
                <a:gd name="connsiteY27" fmla="*/ 2898384 h 3232141"/>
                <a:gd name="connsiteX28" fmla="*/ 228866 w 2273269"/>
                <a:gd name="connsiteY28" fmla="*/ 631771 h 3232141"/>
                <a:gd name="connsiteX29" fmla="*/ 335892 w 2273269"/>
                <a:gd name="connsiteY29" fmla="*/ 524745 h 3232141"/>
                <a:gd name="connsiteX30" fmla="*/ 245659 w 2273269"/>
                <a:gd name="connsiteY30" fmla="*/ 437009 h 3232141"/>
                <a:gd name="connsiteX31" fmla="*/ 126573 w 2273269"/>
                <a:gd name="connsiteY31" fmla="*/ 556095 h 3232141"/>
                <a:gd name="connsiteX32" fmla="*/ 126573 w 2273269"/>
                <a:gd name="connsiteY32" fmla="*/ 2974061 h 3232141"/>
                <a:gd name="connsiteX33" fmla="*/ 245659 w 2273269"/>
                <a:gd name="connsiteY33" fmla="*/ 3093147 h 3232141"/>
                <a:gd name="connsiteX34" fmla="*/ 2027611 w 2273269"/>
                <a:gd name="connsiteY34" fmla="*/ 3093147 h 3232141"/>
                <a:gd name="connsiteX35" fmla="*/ 2146697 w 2273269"/>
                <a:gd name="connsiteY35" fmla="*/ 2974061 h 3232141"/>
                <a:gd name="connsiteX36" fmla="*/ 2146697 w 2273269"/>
                <a:gd name="connsiteY36" fmla="*/ 556095 h 3232141"/>
                <a:gd name="connsiteX37" fmla="*/ 2027611 w 2273269"/>
                <a:gd name="connsiteY37" fmla="*/ 437009 h 3232141"/>
                <a:gd name="connsiteX38" fmla="*/ 245659 w 2273269"/>
                <a:gd name="connsiteY38" fmla="*/ 437009 h 3232141"/>
                <a:gd name="connsiteX39" fmla="*/ 974181 w 2273269"/>
                <a:gd name="connsiteY39" fmla="*/ 0 h 3232141"/>
                <a:gd name="connsiteX40" fmla="*/ 1299087 w 2273269"/>
                <a:gd name="connsiteY40" fmla="*/ 0 h 3232141"/>
                <a:gd name="connsiteX41" fmla="*/ 1350860 w 2273269"/>
                <a:gd name="connsiteY41" fmla="*/ 51773 h 3232141"/>
                <a:gd name="connsiteX42" fmla="*/ 1350860 w 2273269"/>
                <a:gd name="connsiteY42" fmla="*/ 155306 h 3232141"/>
                <a:gd name="connsiteX43" fmla="*/ 1381614 w 2273269"/>
                <a:gd name="connsiteY43" fmla="*/ 155306 h 3232141"/>
                <a:gd name="connsiteX44" fmla="*/ 1433387 w 2273269"/>
                <a:gd name="connsiteY44" fmla="*/ 207079 h 3232141"/>
                <a:gd name="connsiteX45" fmla="*/ 1433387 w 2273269"/>
                <a:gd name="connsiteY45" fmla="*/ 298015 h 3232141"/>
                <a:gd name="connsiteX46" fmla="*/ 2081269 w 2273269"/>
                <a:gd name="connsiteY46" fmla="*/ 298015 h 3232141"/>
                <a:gd name="connsiteX47" fmla="*/ 2273269 w 2273269"/>
                <a:gd name="connsiteY47" fmla="*/ 490015 h 3232141"/>
                <a:gd name="connsiteX48" fmla="*/ 2273269 w 2273269"/>
                <a:gd name="connsiteY48" fmla="*/ 3040141 h 3232141"/>
                <a:gd name="connsiteX49" fmla="*/ 2081269 w 2273269"/>
                <a:gd name="connsiteY49" fmla="*/ 3232141 h 3232141"/>
                <a:gd name="connsiteX50" fmla="*/ 192000 w 2273269"/>
                <a:gd name="connsiteY50" fmla="*/ 3232141 h 3232141"/>
                <a:gd name="connsiteX51" fmla="*/ 0 w 2273269"/>
                <a:gd name="connsiteY51" fmla="*/ 3040141 h 3232141"/>
                <a:gd name="connsiteX52" fmla="*/ 0 w 2273269"/>
                <a:gd name="connsiteY52" fmla="*/ 490015 h 3232141"/>
                <a:gd name="connsiteX53" fmla="*/ 192000 w 2273269"/>
                <a:gd name="connsiteY53" fmla="*/ 298015 h 3232141"/>
                <a:gd name="connsiteX54" fmla="*/ 839881 w 2273269"/>
                <a:gd name="connsiteY54" fmla="*/ 298015 h 3232141"/>
                <a:gd name="connsiteX55" fmla="*/ 839881 w 2273269"/>
                <a:gd name="connsiteY55" fmla="*/ 207079 h 3232141"/>
                <a:gd name="connsiteX56" fmla="*/ 891654 w 2273269"/>
                <a:gd name="connsiteY56" fmla="*/ 155306 h 3232141"/>
                <a:gd name="connsiteX57" fmla="*/ 922408 w 2273269"/>
                <a:gd name="connsiteY57" fmla="*/ 155306 h 3232141"/>
                <a:gd name="connsiteX58" fmla="*/ 922408 w 2273269"/>
                <a:gd name="connsiteY58" fmla="*/ 51773 h 3232141"/>
                <a:gd name="connsiteX59" fmla="*/ 974181 w 2273269"/>
                <a:gd name="connsiteY59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975827 w 2273269"/>
                <a:gd name="connsiteY3" fmla="*/ 1468563 h 3232141"/>
                <a:gd name="connsiteX4" fmla="*/ 893889 w 2273269"/>
                <a:gd name="connsiteY4" fmla="*/ 1396168 h 3232141"/>
                <a:gd name="connsiteX5" fmla="*/ 874749 w 2273269"/>
                <a:gd name="connsiteY5" fmla="*/ 1397368 h 3232141"/>
                <a:gd name="connsiteX6" fmla="*/ 873048 w 2273269"/>
                <a:gd name="connsiteY6" fmla="*/ 1397069 h 3232141"/>
                <a:gd name="connsiteX7" fmla="*/ 869409 w 2273269"/>
                <a:gd name="connsiteY7" fmla="*/ 1397702 h 3232141"/>
                <a:gd name="connsiteX8" fmla="*/ 854690 w 2273269"/>
                <a:gd name="connsiteY8" fmla="*/ 1398625 h 3232141"/>
                <a:gd name="connsiteX9" fmla="*/ 849610 w 2273269"/>
                <a:gd name="connsiteY9" fmla="*/ 1401148 h 3232141"/>
                <a:gd name="connsiteX10" fmla="*/ 783580 w 2273269"/>
                <a:gd name="connsiteY10" fmla="*/ 1459921 h 3232141"/>
                <a:gd name="connsiteX11" fmla="*/ 576552 w 2273269"/>
                <a:gd name="connsiteY11" fmla="*/ 1988920 h 3232141"/>
                <a:gd name="connsiteX12" fmla="*/ 360960 w 2273269"/>
                <a:gd name="connsiteY12" fmla="*/ 1988920 h 3232141"/>
                <a:gd name="connsiteX13" fmla="*/ 262052 w 2273269"/>
                <a:gd name="connsiteY13" fmla="*/ 2087828 h 3232141"/>
                <a:gd name="connsiteX14" fmla="*/ 360960 w 2273269"/>
                <a:gd name="connsiteY14" fmla="*/ 2186736 h 3232141"/>
                <a:gd name="connsiteX15" fmla="*/ 624414 w 2273269"/>
                <a:gd name="connsiteY15" fmla="*/ 2186736 h 3232141"/>
                <a:gd name="connsiteX16" fmla="*/ 710155 w 2273269"/>
                <a:gd name="connsiteY16" fmla="*/ 2162843 h 3232141"/>
                <a:gd name="connsiteX17" fmla="*/ 742804 w 2273269"/>
                <a:gd name="connsiteY17" fmla="*/ 2106901 h 3232141"/>
                <a:gd name="connsiteX18" fmla="*/ 1391261 w 2273269"/>
                <a:gd name="connsiteY18" fmla="*/ 1287226 h 3232141"/>
                <a:gd name="connsiteX19" fmla="*/ 1301358 w 2273269"/>
                <a:gd name="connsiteY19" fmla="*/ 1224998 h 3232141"/>
                <a:gd name="connsiteX20" fmla="*/ 335892 w 2273269"/>
                <a:gd name="connsiteY20" fmla="*/ 524745 h 3232141"/>
                <a:gd name="connsiteX21" fmla="*/ 1937377 w 2273269"/>
                <a:gd name="connsiteY21" fmla="*/ 524745 h 3232141"/>
                <a:gd name="connsiteX22" fmla="*/ 2044403 w 2273269"/>
                <a:gd name="connsiteY22" fmla="*/ 631771 h 3232141"/>
                <a:gd name="connsiteX23" fmla="*/ 2044403 w 2273269"/>
                <a:gd name="connsiteY23" fmla="*/ 2898384 h 3232141"/>
                <a:gd name="connsiteX24" fmla="*/ 1937377 w 2273269"/>
                <a:gd name="connsiteY24" fmla="*/ 3005410 h 3232141"/>
                <a:gd name="connsiteX25" fmla="*/ 335892 w 2273269"/>
                <a:gd name="connsiteY25" fmla="*/ 3005410 h 3232141"/>
                <a:gd name="connsiteX26" fmla="*/ 228866 w 2273269"/>
                <a:gd name="connsiteY26" fmla="*/ 2898384 h 3232141"/>
                <a:gd name="connsiteX27" fmla="*/ 228866 w 2273269"/>
                <a:gd name="connsiteY27" fmla="*/ 631771 h 3232141"/>
                <a:gd name="connsiteX28" fmla="*/ 335892 w 2273269"/>
                <a:gd name="connsiteY28" fmla="*/ 524745 h 3232141"/>
                <a:gd name="connsiteX29" fmla="*/ 245659 w 2273269"/>
                <a:gd name="connsiteY29" fmla="*/ 437009 h 3232141"/>
                <a:gd name="connsiteX30" fmla="*/ 126573 w 2273269"/>
                <a:gd name="connsiteY30" fmla="*/ 556095 h 3232141"/>
                <a:gd name="connsiteX31" fmla="*/ 126573 w 2273269"/>
                <a:gd name="connsiteY31" fmla="*/ 2974061 h 3232141"/>
                <a:gd name="connsiteX32" fmla="*/ 245659 w 2273269"/>
                <a:gd name="connsiteY32" fmla="*/ 3093147 h 3232141"/>
                <a:gd name="connsiteX33" fmla="*/ 2027611 w 2273269"/>
                <a:gd name="connsiteY33" fmla="*/ 3093147 h 3232141"/>
                <a:gd name="connsiteX34" fmla="*/ 2146697 w 2273269"/>
                <a:gd name="connsiteY34" fmla="*/ 2974061 h 3232141"/>
                <a:gd name="connsiteX35" fmla="*/ 2146697 w 2273269"/>
                <a:gd name="connsiteY35" fmla="*/ 556095 h 3232141"/>
                <a:gd name="connsiteX36" fmla="*/ 2027611 w 2273269"/>
                <a:gd name="connsiteY36" fmla="*/ 437009 h 3232141"/>
                <a:gd name="connsiteX37" fmla="*/ 245659 w 2273269"/>
                <a:gd name="connsiteY37" fmla="*/ 437009 h 3232141"/>
                <a:gd name="connsiteX38" fmla="*/ 974181 w 2273269"/>
                <a:gd name="connsiteY38" fmla="*/ 0 h 3232141"/>
                <a:gd name="connsiteX39" fmla="*/ 1299087 w 2273269"/>
                <a:gd name="connsiteY39" fmla="*/ 0 h 3232141"/>
                <a:gd name="connsiteX40" fmla="*/ 1350860 w 2273269"/>
                <a:gd name="connsiteY40" fmla="*/ 51773 h 3232141"/>
                <a:gd name="connsiteX41" fmla="*/ 1350860 w 2273269"/>
                <a:gd name="connsiteY41" fmla="*/ 155306 h 3232141"/>
                <a:gd name="connsiteX42" fmla="*/ 1381614 w 2273269"/>
                <a:gd name="connsiteY42" fmla="*/ 155306 h 3232141"/>
                <a:gd name="connsiteX43" fmla="*/ 1433387 w 2273269"/>
                <a:gd name="connsiteY43" fmla="*/ 207079 h 3232141"/>
                <a:gd name="connsiteX44" fmla="*/ 1433387 w 2273269"/>
                <a:gd name="connsiteY44" fmla="*/ 298015 h 3232141"/>
                <a:gd name="connsiteX45" fmla="*/ 2081269 w 2273269"/>
                <a:gd name="connsiteY45" fmla="*/ 298015 h 3232141"/>
                <a:gd name="connsiteX46" fmla="*/ 2273269 w 2273269"/>
                <a:gd name="connsiteY46" fmla="*/ 490015 h 3232141"/>
                <a:gd name="connsiteX47" fmla="*/ 2273269 w 2273269"/>
                <a:gd name="connsiteY47" fmla="*/ 3040141 h 3232141"/>
                <a:gd name="connsiteX48" fmla="*/ 2081269 w 2273269"/>
                <a:gd name="connsiteY48" fmla="*/ 3232141 h 3232141"/>
                <a:gd name="connsiteX49" fmla="*/ 192000 w 2273269"/>
                <a:gd name="connsiteY49" fmla="*/ 3232141 h 3232141"/>
                <a:gd name="connsiteX50" fmla="*/ 0 w 2273269"/>
                <a:gd name="connsiteY50" fmla="*/ 3040141 h 3232141"/>
                <a:gd name="connsiteX51" fmla="*/ 0 w 2273269"/>
                <a:gd name="connsiteY51" fmla="*/ 490015 h 3232141"/>
                <a:gd name="connsiteX52" fmla="*/ 192000 w 2273269"/>
                <a:gd name="connsiteY52" fmla="*/ 298015 h 3232141"/>
                <a:gd name="connsiteX53" fmla="*/ 839881 w 2273269"/>
                <a:gd name="connsiteY53" fmla="*/ 298015 h 3232141"/>
                <a:gd name="connsiteX54" fmla="*/ 839881 w 2273269"/>
                <a:gd name="connsiteY54" fmla="*/ 207079 h 3232141"/>
                <a:gd name="connsiteX55" fmla="*/ 891654 w 2273269"/>
                <a:gd name="connsiteY55" fmla="*/ 155306 h 3232141"/>
                <a:gd name="connsiteX56" fmla="*/ 922408 w 2273269"/>
                <a:gd name="connsiteY56" fmla="*/ 155306 h 3232141"/>
                <a:gd name="connsiteX57" fmla="*/ 922408 w 2273269"/>
                <a:gd name="connsiteY57" fmla="*/ 51773 h 3232141"/>
                <a:gd name="connsiteX58" fmla="*/ 974181 w 2273269"/>
                <a:gd name="connsiteY58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975827 w 2273269"/>
                <a:gd name="connsiteY3" fmla="*/ 1468563 h 3232141"/>
                <a:gd name="connsiteX4" fmla="*/ 893889 w 2273269"/>
                <a:gd name="connsiteY4" fmla="*/ 1396168 h 3232141"/>
                <a:gd name="connsiteX5" fmla="*/ 874749 w 2273269"/>
                <a:gd name="connsiteY5" fmla="*/ 1397368 h 3232141"/>
                <a:gd name="connsiteX6" fmla="*/ 873048 w 2273269"/>
                <a:gd name="connsiteY6" fmla="*/ 1397069 h 3232141"/>
                <a:gd name="connsiteX7" fmla="*/ 869409 w 2273269"/>
                <a:gd name="connsiteY7" fmla="*/ 1397702 h 3232141"/>
                <a:gd name="connsiteX8" fmla="*/ 854690 w 2273269"/>
                <a:gd name="connsiteY8" fmla="*/ 1398625 h 3232141"/>
                <a:gd name="connsiteX9" fmla="*/ 849610 w 2273269"/>
                <a:gd name="connsiteY9" fmla="*/ 1401148 h 3232141"/>
                <a:gd name="connsiteX10" fmla="*/ 783580 w 2273269"/>
                <a:gd name="connsiteY10" fmla="*/ 1459921 h 3232141"/>
                <a:gd name="connsiteX11" fmla="*/ 576552 w 2273269"/>
                <a:gd name="connsiteY11" fmla="*/ 1988920 h 3232141"/>
                <a:gd name="connsiteX12" fmla="*/ 360960 w 2273269"/>
                <a:gd name="connsiteY12" fmla="*/ 1988920 h 3232141"/>
                <a:gd name="connsiteX13" fmla="*/ 262052 w 2273269"/>
                <a:gd name="connsiteY13" fmla="*/ 2087828 h 3232141"/>
                <a:gd name="connsiteX14" fmla="*/ 360960 w 2273269"/>
                <a:gd name="connsiteY14" fmla="*/ 2186736 h 3232141"/>
                <a:gd name="connsiteX15" fmla="*/ 624414 w 2273269"/>
                <a:gd name="connsiteY15" fmla="*/ 2186736 h 3232141"/>
                <a:gd name="connsiteX16" fmla="*/ 710155 w 2273269"/>
                <a:gd name="connsiteY16" fmla="*/ 2162843 h 3232141"/>
                <a:gd name="connsiteX17" fmla="*/ 1391261 w 2273269"/>
                <a:gd name="connsiteY17" fmla="*/ 1287226 h 3232141"/>
                <a:gd name="connsiteX18" fmla="*/ 1301358 w 2273269"/>
                <a:gd name="connsiteY18" fmla="*/ 1224998 h 3232141"/>
                <a:gd name="connsiteX19" fmla="*/ 335892 w 2273269"/>
                <a:gd name="connsiteY19" fmla="*/ 524745 h 3232141"/>
                <a:gd name="connsiteX20" fmla="*/ 1937377 w 2273269"/>
                <a:gd name="connsiteY20" fmla="*/ 524745 h 3232141"/>
                <a:gd name="connsiteX21" fmla="*/ 2044403 w 2273269"/>
                <a:gd name="connsiteY21" fmla="*/ 631771 h 3232141"/>
                <a:gd name="connsiteX22" fmla="*/ 2044403 w 2273269"/>
                <a:gd name="connsiteY22" fmla="*/ 2898384 h 3232141"/>
                <a:gd name="connsiteX23" fmla="*/ 1937377 w 2273269"/>
                <a:gd name="connsiteY23" fmla="*/ 3005410 h 3232141"/>
                <a:gd name="connsiteX24" fmla="*/ 335892 w 2273269"/>
                <a:gd name="connsiteY24" fmla="*/ 3005410 h 3232141"/>
                <a:gd name="connsiteX25" fmla="*/ 228866 w 2273269"/>
                <a:gd name="connsiteY25" fmla="*/ 2898384 h 3232141"/>
                <a:gd name="connsiteX26" fmla="*/ 228866 w 2273269"/>
                <a:gd name="connsiteY26" fmla="*/ 631771 h 3232141"/>
                <a:gd name="connsiteX27" fmla="*/ 335892 w 2273269"/>
                <a:gd name="connsiteY27" fmla="*/ 524745 h 3232141"/>
                <a:gd name="connsiteX28" fmla="*/ 245659 w 2273269"/>
                <a:gd name="connsiteY28" fmla="*/ 437009 h 3232141"/>
                <a:gd name="connsiteX29" fmla="*/ 126573 w 2273269"/>
                <a:gd name="connsiteY29" fmla="*/ 556095 h 3232141"/>
                <a:gd name="connsiteX30" fmla="*/ 126573 w 2273269"/>
                <a:gd name="connsiteY30" fmla="*/ 2974061 h 3232141"/>
                <a:gd name="connsiteX31" fmla="*/ 245659 w 2273269"/>
                <a:gd name="connsiteY31" fmla="*/ 3093147 h 3232141"/>
                <a:gd name="connsiteX32" fmla="*/ 2027611 w 2273269"/>
                <a:gd name="connsiteY32" fmla="*/ 3093147 h 3232141"/>
                <a:gd name="connsiteX33" fmla="*/ 2146697 w 2273269"/>
                <a:gd name="connsiteY33" fmla="*/ 2974061 h 3232141"/>
                <a:gd name="connsiteX34" fmla="*/ 2146697 w 2273269"/>
                <a:gd name="connsiteY34" fmla="*/ 556095 h 3232141"/>
                <a:gd name="connsiteX35" fmla="*/ 2027611 w 2273269"/>
                <a:gd name="connsiteY35" fmla="*/ 437009 h 3232141"/>
                <a:gd name="connsiteX36" fmla="*/ 245659 w 2273269"/>
                <a:gd name="connsiteY36" fmla="*/ 437009 h 3232141"/>
                <a:gd name="connsiteX37" fmla="*/ 974181 w 2273269"/>
                <a:gd name="connsiteY37" fmla="*/ 0 h 3232141"/>
                <a:gd name="connsiteX38" fmla="*/ 1299087 w 2273269"/>
                <a:gd name="connsiteY38" fmla="*/ 0 h 3232141"/>
                <a:gd name="connsiteX39" fmla="*/ 1350860 w 2273269"/>
                <a:gd name="connsiteY39" fmla="*/ 51773 h 3232141"/>
                <a:gd name="connsiteX40" fmla="*/ 1350860 w 2273269"/>
                <a:gd name="connsiteY40" fmla="*/ 155306 h 3232141"/>
                <a:gd name="connsiteX41" fmla="*/ 1381614 w 2273269"/>
                <a:gd name="connsiteY41" fmla="*/ 155306 h 3232141"/>
                <a:gd name="connsiteX42" fmla="*/ 1433387 w 2273269"/>
                <a:gd name="connsiteY42" fmla="*/ 207079 h 3232141"/>
                <a:gd name="connsiteX43" fmla="*/ 1433387 w 2273269"/>
                <a:gd name="connsiteY43" fmla="*/ 298015 h 3232141"/>
                <a:gd name="connsiteX44" fmla="*/ 2081269 w 2273269"/>
                <a:gd name="connsiteY44" fmla="*/ 298015 h 3232141"/>
                <a:gd name="connsiteX45" fmla="*/ 2273269 w 2273269"/>
                <a:gd name="connsiteY45" fmla="*/ 490015 h 3232141"/>
                <a:gd name="connsiteX46" fmla="*/ 2273269 w 2273269"/>
                <a:gd name="connsiteY46" fmla="*/ 3040141 h 3232141"/>
                <a:gd name="connsiteX47" fmla="*/ 2081269 w 2273269"/>
                <a:gd name="connsiteY47" fmla="*/ 3232141 h 3232141"/>
                <a:gd name="connsiteX48" fmla="*/ 192000 w 2273269"/>
                <a:gd name="connsiteY48" fmla="*/ 3232141 h 3232141"/>
                <a:gd name="connsiteX49" fmla="*/ 0 w 2273269"/>
                <a:gd name="connsiteY49" fmla="*/ 3040141 h 3232141"/>
                <a:gd name="connsiteX50" fmla="*/ 0 w 2273269"/>
                <a:gd name="connsiteY50" fmla="*/ 490015 h 3232141"/>
                <a:gd name="connsiteX51" fmla="*/ 192000 w 2273269"/>
                <a:gd name="connsiteY51" fmla="*/ 298015 h 3232141"/>
                <a:gd name="connsiteX52" fmla="*/ 839881 w 2273269"/>
                <a:gd name="connsiteY52" fmla="*/ 298015 h 3232141"/>
                <a:gd name="connsiteX53" fmla="*/ 839881 w 2273269"/>
                <a:gd name="connsiteY53" fmla="*/ 207079 h 3232141"/>
                <a:gd name="connsiteX54" fmla="*/ 891654 w 2273269"/>
                <a:gd name="connsiteY54" fmla="*/ 155306 h 3232141"/>
                <a:gd name="connsiteX55" fmla="*/ 922408 w 2273269"/>
                <a:gd name="connsiteY55" fmla="*/ 155306 h 3232141"/>
                <a:gd name="connsiteX56" fmla="*/ 922408 w 2273269"/>
                <a:gd name="connsiteY56" fmla="*/ 51773 h 3232141"/>
                <a:gd name="connsiteX57" fmla="*/ 974181 w 2273269"/>
                <a:gd name="connsiteY57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975827 w 2273269"/>
                <a:gd name="connsiteY3" fmla="*/ 1468563 h 3232141"/>
                <a:gd name="connsiteX4" fmla="*/ 893889 w 2273269"/>
                <a:gd name="connsiteY4" fmla="*/ 1396168 h 3232141"/>
                <a:gd name="connsiteX5" fmla="*/ 874749 w 2273269"/>
                <a:gd name="connsiteY5" fmla="*/ 1397368 h 3232141"/>
                <a:gd name="connsiteX6" fmla="*/ 873048 w 2273269"/>
                <a:gd name="connsiteY6" fmla="*/ 1397069 h 3232141"/>
                <a:gd name="connsiteX7" fmla="*/ 869409 w 2273269"/>
                <a:gd name="connsiteY7" fmla="*/ 1397702 h 3232141"/>
                <a:gd name="connsiteX8" fmla="*/ 854690 w 2273269"/>
                <a:gd name="connsiteY8" fmla="*/ 1398625 h 3232141"/>
                <a:gd name="connsiteX9" fmla="*/ 849610 w 2273269"/>
                <a:gd name="connsiteY9" fmla="*/ 1401148 h 3232141"/>
                <a:gd name="connsiteX10" fmla="*/ 783580 w 2273269"/>
                <a:gd name="connsiteY10" fmla="*/ 1459921 h 3232141"/>
                <a:gd name="connsiteX11" fmla="*/ 360960 w 2273269"/>
                <a:gd name="connsiteY11" fmla="*/ 1988920 h 3232141"/>
                <a:gd name="connsiteX12" fmla="*/ 262052 w 2273269"/>
                <a:gd name="connsiteY12" fmla="*/ 2087828 h 3232141"/>
                <a:gd name="connsiteX13" fmla="*/ 360960 w 2273269"/>
                <a:gd name="connsiteY13" fmla="*/ 2186736 h 3232141"/>
                <a:gd name="connsiteX14" fmla="*/ 624414 w 2273269"/>
                <a:gd name="connsiteY14" fmla="*/ 2186736 h 3232141"/>
                <a:gd name="connsiteX15" fmla="*/ 710155 w 2273269"/>
                <a:gd name="connsiteY15" fmla="*/ 2162843 h 3232141"/>
                <a:gd name="connsiteX16" fmla="*/ 1391261 w 2273269"/>
                <a:gd name="connsiteY16" fmla="*/ 1287226 h 3232141"/>
                <a:gd name="connsiteX17" fmla="*/ 1301358 w 2273269"/>
                <a:gd name="connsiteY17" fmla="*/ 1224998 h 3232141"/>
                <a:gd name="connsiteX18" fmla="*/ 335892 w 2273269"/>
                <a:gd name="connsiteY18" fmla="*/ 524745 h 3232141"/>
                <a:gd name="connsiteX19" fmla="*/ 1937377 w 2273269"/>
                <a:gd name="connsiteY19" fmla="*/ 524745 h 3232141"/>
                <a:gd name="connsiteX20" fmla="*/ 2044403 w 2273269"/>
                <a:gd name="connsiteY20" fmla="*/ 631771 h 3232141"/>
                <a:gd name="connsiteX21" fmla="*/ 2044403 w 2273269"/>
                <a:gd name="connsiteY21" fmla="*/ 2898384 h 3232141"/>
                <a:gd name="connsiteX22" fmla="*/ 1937377 w 2273269"/>
                <a:gd name="connsiteY22" fmla="*/ 3005410 h 3232141"/>
                <a:gd name="connsiteX23" fmla="*/ 335892 w 2273269"/>
                <a:gd name="connsiteY23" fmla="*/ 3005410 h 3232141"/>
                <a:gd name="connsiteX24" fmla="*/ 228866 w 2273269"/>
                <a:gd name="connsiteY24" fmla="*/ 2898384 h 3232141"/>
                <a:gd name="connsiteX25" fmla="*/ 228866 w 2273269"/>
                <a:gd name="connsiteY25" fmla="*/ 631771 h 3232141"/>
                <a:gd name="connsiteX26" fmla="*/ 335892 w 2273269"/>
                <a:gd name="connsiteY26" fmla="*/ 524745 h 3232141"/>
                <a:gd name="connsiteX27" fmla="*/ 245659 w 2273269"/>
                <a:gd name="connsiteY27" fmla="*/ 437009 h 3232141"/>
                <a:gd name="connsiteX28" fmla="*/ 126573 w 2273269"/>
                <a:gd name="connsiteY28" fmla="*/ 556095 h 3232141"/>
                <a:gd name="connsiteX29" fmla="*/ 126573 w 2273269"/>
                <a:gd name="connsiteY29" fmla="*/ 2974061 h 3232141"/>
                <a:gd name="connsiteX30" fmla="*/ 245659 w 2273269"/>
                <a:gd name="connsiteY30" fmla="*/ 3093147 h 3232141"/>
                <a:gd name="connsiteX31" fmla="*/ 2027611 w 2273269"/>
                <a:gd name="connsiteY31" fmla="*/ 3093147 h 3232141"/>
                <a:gd name="connsiteX32" fmla="*/ 2146697 w 2273269"/>
                <a:gd name="connsiteY32" fmla="*/ 2974061 h 3232141"/>
                <a:gd name="connsiteX33" fmla="*/ 2146697 w 2273269"/>
                <a:gd name="connsiteY33" fmla="*/ 556095 h 3232141"/>
                <a:gd name="connsiteX34" fmla="*/ 2027611 w 2273269"/>
                <a:gd name="connsiteY34" fmla="*/ 437009 h 3232141"/>
                <a:gd name="connsiteX35" fmla="*/ 245659 w 2273269"/>
                <a:gd name="connsiteY35" fmla="*/ 437009 h 3232141"/>
                <a:gd name="connsiteX36" fmla="*/ 974181 w 2273269"/>
                <a:gd name="connsiteY36" fmla="*/ 0 h 3232141"/>
                <a:gd name="connsiteX37" fmla="*/ 1299087 w 2273269"/>
                <a:gd name="connsiteY37" fmla="*/ 0 h 3232141"/>
                <a:gd name="connsiteX38" fmla="*/ 1350860 w 2273269"/>
                <a:gd name="connsiteY38" fmla="*/ 51773 h 3232141"/>
                <a:gd name="connsiteX39" fmla="*/ 1350860 w 2273269"/>
                <a:gd name="connsiteY39" fmla="*/ 155306 h 3232141"/>
                <a:gd name="connsiteX40" fmla="*/ 1381614 w 2273269"/>
                <a:gd name="connsiteY40" fmla="*/ 155306 h 3232141"/>
                <a:gd name="connsiteX41" fmla="*/ 1433387 w 2273269"/>
                <a:gd name="connsiteY41" fmla="*/ 207079 h 3232141"/>
                <a:gd name="connsiteX42" fmla="*/ 1433387 w 2273269"/>
                <a:gd name="connsiteY42" fmla="*/ 298015 h 3232141"/>
                <a:gd name="connsiteX43" fmla="*/ 2081269 w 2273269"/>
                <a:gd name="connsiteY43" fmla="*/ 298015 h 3232141"/>
                <a:gd name="connsiteX44" fmla="*/ 2273269 w 2273269"/>
                <a:gd name="connsiteY44" fmla="*/ 490015 h 3232141"/>
                <a:gd name="connsiteX45" fmla="*/ 2273269 w 2273269"/>
                <a:gd name="connsiteY45" fmla="*/ 3040141 h 3232141"/>
                <a:gd name="connsiteX46" fmla="*/ 2081269 w 2273269"/>
                <a:gd name="connsiteY46" fmla="*/ 3232141 h 3232141"/>
                <a:gd name="connsiteX47" fmla="*/ 192000 w 2273269"/>
                <a:gd name="connsiteY47" fmla="*/ 3232141 h 3232141"/>
                <a:gd name="connsiteX48" fmla="*/ 0 w 2273269"/>
                <a:gd name="connsiteY48" fmla="*/ 3040141 h 3232141"/>
                <a:gd name="connsiteX49" fmla="*/ 0 w 2273269"/>
                <a:gd name="connsiteY49" fmla="*/ 490015 h 3232141"/>
                <a:gd name="connsiteX50" fmla="*/ 192000 w 2273269"/>
                <a:gd name="connsiteY50" fmla="*/ 298015 h 3232141"/>
                <a:gd name="connsiteX51" fmla="*/ 839881 w 2273269"/>
                <a:gd name="connsiteY51" fmla="*/ 298015 h 3232141"/>
                <a:gd name="connsiteX52" fmla="*/ 839881 w 2273269"/>
                <a:gd name="connsiteY52" fmla="*/ 207079 h 3232141"/>
                <a:gd name="connsiteX53" fmla="*/ 891654 w 2273269"/>
                <a:gd name="connsiteY53" fmla="*/ 155306 h 3232141"/>
                <a:gd name="connsiteX54" fmla="*/ 922408 w 2273269"/>
                <a:gd name="connsiteY54" fmla="*/ 155306 h 3232141"/>
                <a:gd name="connsiteX55" fmla="*/ 922408 w 2273269"/>
                <a:gd name="connsiteY55" fmla="*/ 51773 h 3232141"/>
                <a:gd name="connsiteX56" fmla="*/ 974181 w 2273269"/>
                <a:gd name="connsiteY56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975827 w 2273269"/>
                <a:gd name="connsiteY3" fmla="*/ 1468563 h 3232141"/>
                <a:gd name="connsiteX4" fmla="*/ 893889 w 2273269"/>
                <a:gd name="connsiteY4" fmla="*/ 1396168 h 3232141"/>
                <a:gd name="connsiteX5" fmla="*/ 874749 w 2273269"/>
                <a:gd name="connsiteY5" fmla="*/ 1397368 h 3232141"/>
                <a:gd name="connsiteX6" fmla="*/ 873048 w 2273269"/>
                <a:gd name="connsiteY6" fmla="*/ 1397069 h 3232141"/>
                <a:gd name="connsiteX7" fmla="*/ 869409 w 2273269"/>
                <a:gd name="connsiteY7" fmla="*/ 1397702 h 3232141"/>
                <a:gd name="connsiteX8" fmla="*/ 854690 w 2273269"/>
                <a:gd name="connsiteY8" fmla="*/ 1398625 h 3232141"/>
                <a:gd name="connsiteX9" fmla="*/ 849610 w 2273269"/>
                <a:gd name="connsiteY9" fmla="*/ 1401148 h 3232141"/>
                <a:gd name="connsiteX10" fmla="*/ 783580 w 2273269"/>
                <a:gd name="connsiteY10" fmla="*/ 1459921 h 3232141"/>
                <a:gd name="connsiteX11" fmla="*/ 360960 w 2273269"/>
                <a:gd name="connsiteY11" fmla="*/ 1988920 h 3232141"/>
                <a:gd name="connsiteX12" fmla="*/ 262052 w 2273269"/>
                <a:gd name="connsiteY12" fmla="*/ 2087828 h 3232141"/>
                <a:gd name="connsiteX13" fmla="*/ 360960 w 2273269"/>
                <a:gd name="connsiteY13" fmla="*/ 2186736 h 3232141"/>
                <a:gd name="connsiteX14" fmla="*/ 710155 w 2273269"/>
                <a:gd name="connsiteY14" fmla="*/ 2162843 h 3232141"/>
                <a:gd name="connsiteX15" fmla="*/ 1391261 w 2273269"/>
                <a:gd name="connsiteY15" fmla="*/ 1287226 h 3232141"/>
                <a:gd name="connsiteX16" fmla="*/ 1301358 w 2273269"/>
                <a:gd name="connsiteY16" fmla="*/ 1224998 h 3232141"/>
                <a:gd name="connsiteX17" fmla="*/ 335892 w 2273269"/>
                <a:gd name="connsiteY17" fmla="*/ 524745 h 3232141"/>
                <a:gd name="connsiteX18" fmla="*/ 1937377 w 2273269"/>
                <a:gd name="connsiteY18" fmla="*/ 524745 h 3232141"/>
                <a:gd name="connsiteX19" fmla="*/ 2044403 w 2273269"/>
                <a:gd name="connsiteY19" fmla="*/ 631771 h 3232141"/>
                <a:gd name="connsiteX20" fmla="*/ 2044403 w 2273269"/>
                <a:gd name="connsiteY20" fmla="*/ 2898384 h 3232141"/>
                <a:gd name="connsiteX21" fmla="*/ 1937377 w 2273269"/>
                <a:gd name="connsiteY21" fmla="*/ 3005410 h 3232141"/>
                <a:gd name="connsiteX22" fmla="*/ 335892 w 2273269"/>
                <a:gd name="connsiteY22" fmla="*/ 3005410 h 3232141"/>
                <a:gd name="connsiteX23" fmla="*/ 228866 w 2273269"/>
                <a:gd name="connsiteY23" fmla="*/ 2898384 h 3232141"/>
                <a:gd name="connsiteX24" fmla="*/ 228866 w 2273269"/>
                <a:gd name="connsiteY24" fmla="*/ 631771 h 3232141"/>
                <a:gd name="connsiteX25" fmla="*/ 335892 w 2273269"/>
                <a:gd name="connsiteY25" fmla="*/ 524745 h 3232141"/>
                <a:gd name="connsiteX26" fmla="*/ 245659 w 2273269"/>
                <a:gd name="connsiteY26" fmla="*/ 437009 h 3232141"/>
                <a:gd name="connsiteX27" fmla="*/ 126573 w 2273269"/>
                <a:gd name="connsiteY27" fmla="*/ 556095 h 3232141"/>
                <a:gd name="connsiteX28" fmla="*/ 126573 w 2273269"/>
                <a:gd name="connsiteY28" fmla="*/ 2974061 h 3232141"/>
                <a:gd name="connsiteX29" fmla="*/ 245659 w 2273269"/>
                <a:gd name="connsiteY29" fmla="*/ 3093147 h 3232141"/>
                <a:gd name="connsiteX30" fmla="*/ 2027611 w 2273269"/>
                <a:gd name="connsiteY30" fmla="*/ 3093147 h 3232141"/>
                <a:gd name="connsiteX31" fmla="*/ 2146697 w 2273269"/>
                <a:gd name="connsiteY31" fmla="*/ 2974061 h 3232141"/>
                <a:gd name="connsiteX32" fmla="*/ 2146697 w 2273269"/>
                <a:gd name="connsiteY32" fmla="*/ 556095 h 3232141"/>
                <a:gd name="connsiteX33" fmla="*/ 2027611 w 2273269"/>
                <a:gd name="connsiteY33" fmla="*/ 437009 h 3232141"/>
                <a:gd name="connsiteX34" fmla="*/ 245659 w 2273269"/>
                <a:gd name="connsiteY34" fmla="*/ 437009 h 3232141"/>
                <a:gd name="connsiteX35" fmla="*/ 974181 w 2273269"/>
                <a:gd name="connsiteY35" fmla="*/ 0 h 3232141"/>
                <a:gd name="connsiteX36" fmla="*/ 1299087 w 2273269"/>
                <a:gd name="connsiteY36" fmla="*/ 0 h 3232141"/>
                <a:gd name="connsiteX37" fmla="*/ 1350860 w 2273269"/>
                <a:gd name="connsiteY37" fmla="*/ 51773 h 3232141"/>
                <a:gd name="connsiteX38" fmla="*/ 1350860 w 2273269"/>
                <a:gd name="connsiteY38" fmla="*/ 155306 h 3232141"/>
                <a:gd name="connsiteX39" fmla="*/ 1381614 w 2273269"/>
                <a:gd name="connsiteY39" fmla="*/ 155306 h 3232141"/>
                <a:gd name="connsiteX40" fmla="*/ 1433387 w 2273269"/>
                <a:gd name="connsiteY40" fmla="*/ 207079 h 3232141"/>
                <a:gd name="connsiteX41" fmla="*/ 1433387 w 2273269"/>
                <a:gd name="connsiteY41" fmla="*/ 298015 h 3232141"/>
                <a:gd name="connsiteX42" fmla="*/ 2081269 w 2273269"/>
                <a:gd name="connsiteY42" fmla="*/ 298015 h 3232141"/>
                <a:gd name="connsiteX43" fmla="*/ 2273269 w 2273269"/>
                <a:gd name="connsiteY43" fmla="*/ 490015 h 3232141"/>
                <a:gd name="connsiteX44" fmla="*/ 2273269 w 2273269"/>
                <a:gd name="connsiteY44" fmla="*/ 3040141 h 3232141"/>
                <a:gd name="connsiteX45" fmla="*/ 2081269 w 2273269"/>
                <a:gd name="connsiteY45" fmla="*/ 3232141 h 3232141"/>
                <a:gd name="connsiteX46" fmla="*/ 192000 w 2273269"/>
                <a:gd name="connsiteY46" fmla="*/ 3232141 h 3232141"/>
                <a:gd name="connsiteX47" fmla="*/ 0 w 2273269"/>
                <a:gd name="connsiteY47" fmla="*/ 3040141 h 3232141"/>
                <a:gd name="connsiteX48" fmla="*/ 0 w 2273269"/>
                <a:gd name="connsiteY48" fmla="*/ 490015 h 3232141"/>
                <a:gd name="connsiteX49" fmla="*/ 192000 w 2273269"/>
                <a:gd name="connsiteY49" fmla="*/ 298015 h 3232141"/>
                <a:gd name="connsiteX50" fmla="*/ 839881 w 2273269"/>
                <a:gd name="connsiteY50" fmla="*/ 298015 h 3232141"/>
                <a:gd name="connsiteX51" fmla="*/ 839881 w 2273269"/>
                <a:gd name="connsiteY51" fmla="*/ 207079 h 3232141"/>
                <a:gd name="connsiteX52" fmla="*/ 891654 w 2273269"/>
                <a:gd name="connsiteY52" fmla="*/ 155306 h 3232141"/>
                <a:gd name="connsiteX53" fmla="*/ 922408 w 2273269"/>
                <a:gd name="connsiteY53" fmla="*/ 155306 h 3232141"/>
                <a:gd name="connsiteX54" fmla="*/ 922408 w 2273269"/>
                <a:gd name="connsiteY54" fmla="*/ 51773 h 3232141"/>
                <a:gd name="connsiteX55" fmla="*/ 974181 w 2273269"/>
                <a:gd name="connsiteY55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975827 w 2273269"/>
                <a:gd name="connsiteY3" fmla="*/ 1468563 h 3232141"/>
                <a:gd name="connsiteX4" fmla="*/ 893889 w 2273269"/>
                <a:gd name="connsiteY4" fmla="*/ 1396168 h 3232141"/>
                <a:gd name="connsiteX5" fmla="*/ 874749 w 2273269"/>
                <a:gd name="connsiteY5" fmla="*/ 1397368 h 3232141"/>
                <a:gd name="connsiteX6" fmla="*/ 873048 w 2273269"/>
                <a:gd name="connsiteY6" fmla="*/ 1397069 h 3232141"/>
                <a:gd name="connsiteX7" fmla="*/ 869409 w 2273269"/>
                <a:gd name="connsiteY7" fmla="*/ 1397702 h 3232141"/>
                <a:gd name="connsiteX8" fmla="*/ 854690 w 2273269"/>
                <a:gd name="connsiteY8" fmla="*/ 1398625 h 3232141"/>
                <a:gd name="connsiteX9" fmla="*/ 849610 w 2273269"/>
                <a:gd name="connsiteY9" fmla="*/ 1401148 h 3232141"/>
                <a:gd name="connsiteX10" fmla="*/ 783580 w 2273269"/>
                <a:gd name="connsiteY10" fmla="*/ 1459921 h 3232141"/>
                <a:gd name="connsiteX11" fmla="*/ 360960 w 2273269"/>
                <a:gd name="connsiteY11" fmla="*/ 1988920 h 3232141"/>
                <a:gd name="connsiteX12" fmla="*/ 262052 w 2273269"/>
                <a:gd name="connsiteY12" fmla="*/ 2087828 h 3232141"/>
                <a:gd name="connsiteX13" fmla="*/ 360960 w 2273269"/>
                <a:gd name="connsiteY13" fmla="*/ 2186736 h 3232141"/>
                <a:gd name="connsiteX14" fmla="*/ 1391261 w 2273269"/>
                <a:gd name="connsiteY14" fmla="*/ 1287226 h 3232141"/>
                <a:gd name="connsiteX15" fmla="*/ 1301358 w 2273269"/>
                <a:gd name="connsiteY15" fmla="*/ 1224998 h 3232141"/>
                <a:gd name="connsiteX16" fmla="*/ 335892 w 2273269"/>
                <a:gd name="connsiteY16" fmla="*/ 524745 h 3232141"/>
                <a:gd name="connsiteX17" fmla="*/ 1937377 w 2273269"/>
                <a:gd name="connsiteY17" fmla="*/ 524745 h 3232141"/>
                <a:gd name="connsiteX18" fmla="*/ 2044403 w 2273269"/>
                <a:gd name="connsiteY18" fmla="*/ 631771 h 3232141"/>
                <a:gd name="connsiteX19" fmla="*/ 2044403 w 2273269"/>
                <a:gd name="connsiteY19" fmla="*/ 2898384 h 3232141"/>
                <a:gd name="connsiteX20" fmla="*/ 1937377 w 2273269"/>
                <a:gd name="connsiteY20" fmla="*/ 3005410 h 3232141"/>
                <a:gd name="connsiteX21" fmla="*/ 335892 w 2273269"/>
                <a:gd name="connsiteY21" fmla="*/ 3005410 h 3232141"/>
                <a:gd name="connsiteX22" fmla="*/ 228866 w 2273269"/>
                <a:gd name="connsiteY22" fmla="*/ 2898384 h 3232141"/>
                <a:gd name="connsiteX23" fmla="*/ 228866 w 2273269"/>
                <a:gd name="connsiteY23" fmla="*/ 631771 h 3232141"/>
                <a:gd name="connsiteX24" fmla="*/ 335892 w 2273269"/>
                <a:gd name="connsiteY24" fmla="*/ 524745 h 3232141"/>
                <a:gd name="connsiteX25" fmla="*/ 245659 w 2273269"/>
                <a:gd name="connsiteY25" fmla="*/ 437009 h 3232141"/>
                <a:gd name="connsiteX26" fmla="*/ 126573 w 2273269"/>
                <a:gd name="connsiteY26" fmla="*/ 556095 h 3232141"/>
                <a:gd name="connsiteX27" fmla="*/ 126573 w 2273269"/>
                <a:gd name="connsiteY27" fmla="*/ 2974061 h 3232141"/>
                <a:gd name="connsiteX28" fmla="*/ 245659 w 2273269"/>
                <a:gd name="connsiteY28" fmla="*/ 3093147 h 3232141"/>
                <a:gd name="connsiteX29" fmla="*/ 2027611 w 2273269"/>
                <a:gd name="connsiteY29" fmla="*/ 3093147 h 3232141"/>
                <a:gd name="connsiteX30" fmla="*/ 2146697 w 2273269"/>
                <a:gd name="connsiteY30" fmla="*/ 2974061 h 3232141"/>
                <a:gd name="connsiteX31" fmla="*/ 2146697 w 2273269"/>
                <a:gd name="connsiteY31" fmla="*/ 556095 h 3232141"/>
                <a:gd name="connsiteX32" fmla="*/ 2027611 w 2273269"/>
                <a:gd name="connsiteY32" fmla="*/ 437009 h 3232141"/>
                <a:gd name="connsiteX33" fmla="*/ 245659 w 2273269"/>
                <a:gd name="connsiteY33" fmla="*/ 437009 h 3232141"/>
                <a:gd name="connsiteX34" fmla="*/ 974181 w 2273269"/>
                <a:gd name="connsiteY34" fmla="*/ 0 h 3232141"/>
                <a:gd name="connsiteX35" fmla="*/ 1299087 w 2273269"/>
                <a:gd name="connsiteY35" fmla="*/ 0 h 3232141"/>
                <a:gd name="connsiteX36" fmla="*/ 1350860 w 2273269"/>
                <a:gd name="connsiteY36" fmla="*/ 51773 h 3232141"/>
                <a:gd name="connsiteX37" fmla="*/ 1350860 w 2273269"/>
                <a:gd name="connsiteY37" fmla="*/ 155306 h 3232141"/>
                <a:gd name="connsiteX38" fmla="*/ 1381614 w 2273269"/>
                <a:gd name="connsiteY38" fmla="*/ 155306 h 3232141"/>
                <a:gd name="connsiteX39" fmla="*/ 1433387 w 2273269"/>
                <a:gd name="connsiteY39" fmla="*/ 207079 h 3232141"/>
                <a:gd name="connsiteX40" fmla="*/ 1433387 w 2273269"/>
                <a:gd name="connsiteY40" fmla="*/ 298015 h 3232141"/>
                <a:gd name="connsiteX41" fmla="*/ 2081269 w 2273269"/>
                <a:gd name="connsiteY41" fmla="*/ 298015 h 3232141"/>
                <a:gd name="connsiteX42" fmla="*/ 2273269 w 2273269"/>
                <a:gd name="connsiteY42" fmla="*/ 490015 h 3232141"/>
                <a:gd name="connsiteX43" fmla="*/ 2273269 w 2273269"/>
                <a:gd name="connsiteY43" fmla="*/ 3040141 h 3232141"/>
                <a:gd name="connsiteX44" fmla="*/ 2081269 w 2273269"/>
                <a:gd name="connsiteY44" fmla="*/ 3232141 h 3232141"/>
                <a:gd name="connsiteX45" fmla="*/ 192000 w 2273269"/>
                <a:gd name="connsiteY45" fmla="*/ 3232141 h 3232141"/>
                <a:gd name="connsiteX46" fmla="*/ 0 w 2273269"/>
                <a:gd name="connsiteY46" fmla="*/ 3040141 h 3232141"/>
                <a:gd name="connsiteX47" fmla="*/ 0 w 2273269"/>
                <a:gd name="connsiteY47" fmla="*/ 490015 h 3232141"/>
                <a:gd name="connsiteX48" fmla="*/ 192000 w 2273269"/>
                <a:gd name="connsiteY48" fmla="*/ 298015 h 3232141"/>
                <a:gd name="connsiteX49" fmla="*/ 839881 w 2273269"/>
                <a:gd name="connsiteY49" fmla="*/ 298015 h 3232141"/>
                <a:gd name="connsiteX50" fmla="*/ 839881 w 2273269"/>
                <a:gd name="connsiteY50" fmla="*/ 207079 h 3232141"/>
                <a:gd name="connsiteX51" fmla="*/ 891654 w 2273269"/>
                <a:gd name="connsiteY51" fmla="*/ 155306 h 3232141"/>
                <a:gd name="connsiteX52" fmla="*/ 922408 w 2273269"/>
                <a:gd name="connsiteY52" fmla="*/ 155306 h 3232141"/>
                <a:gd name="connsiteX53" fmla="*/ 922408 w 2273269"/>
                <a:gd name="connsiteY53" fmla="*/ 51773 h 3232141"/>
                <a:gd name="connsiteX54" fmla="*/ 974181 w 2273269"/>
                <a:gd name="connsiteY54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975827 w 2273269"/>
                <a:gd name="connsiteY3" fmla="*/ 1468563 h 3232141"/>
                <a:gd name="connsiteX4" fmla="*/ 893889 w 2273269"/>
                <a:gd name="connsiteY4" fmla="*/ 1396168 h 3232141"/>
                <a:gd name="connsiteX5" fmla="*/ 874749 w 2273269"/>
                <a:gd name="connsiteY5" fmla="*/ 1397368 h 3232141"/>
                <a:gd name="connsiteX6" fmla="*/ 873048 w 2273269"/>
                <a:gd name="connsiteY6" fmla="*/ 1397069 h 3232141"/>
                <a:gd name="connsiteX7" fmla="*/ 869409 w 2273269"/>
                <a:gd name="connsiteY7" fmla="*/ 1397702 h 3232141"/>
                <a:gd name="connsiteX8" fmla="*/ 854690 w 2273269"/>
                <a:gd name="connsiteY8" fmla="*/ 1398625 h 3232141"/>
                <a:gd name="connsiteX9" fmla="*/ 849610 w 2273269"/>
                <a:gd name="connsiteY9" fmla="*/ 1401148 h 3232141"/>
                <a:gd name="connsiteX10" fmla="*/ 783580 w 2273269"/>
                <a:gd name="connsiteY10" fmla="*/ 1459921 h 3232141"/>
                <a:gd name="connsiteX11" fmla="*/ 360960 w 2273269"/>
                <a:gd name="connsiteY11" fmla="*/ 1988920 h 3232141"/>
                <a:gd name="connsiteX12" fmla="*/ 262052 w 2273269"/>
                <a:gd name="connsiteY12" fmla="*/ 2087828 h 3232141"/>
                <a:gd name="connsiteX13" fmla="*/ 1391261 w 2273269"/>
                <a:gd name="connsiteY13" fmla="*/ 1287226 h 3232141"/>
                <a:gd name="connsiteX14" fmla="*/ 1301358 w 2273269"/>
                <a:gd name="connsiteY14" fmla="*/ 1224998 h 3232141"/>
                <a:gd name="connsiteX15" fmla="*/ 335892 w 2273269"/>
                <a:gd name="connsiteY15" fmla="*/ 524745 h 3232141"/>
                <a:gd name="connsiteX16" fmla="*/ 1937377 w 2273269"/>
                <a:gd name="connsiteY16" fmla="*/ 524745 h 3232141"/>
                <a:gd name="connsiteX17" fmla="*/ 2044403 w 2273269"/>
                <a:gd name="connsiteY17" fmla="*/ 631771 h 3232141"/>
                <a:gd name="connsiteX18" fmla="*/ 2044403 w 2273269"/>
                <a:gd name="connsiteY18" fmla="*/ 2898384 h 3232141"/>
                <a:gd name="connsiteX19" fmla="*/ 1937377 w 2273269"/>
                <a:gd name="connsiteY19" fmla="*/ 3005410 h 3232141"/>
                <a:gd name="connsiteX20" fmla="*/ 335892 w 2273269"/>
                <a:gd name="connsiteY20" fmla="*/ 3005410 h 3232141"/>
                <a:gd name="connsiteX21" fmla="*/ 228866 w 2273269"/>
                <a:gd name="connsiteY21" fmla="*/ 2898384 h 3232141"/>
                <a:gd name="connsiteX22" fmla="*/ 228866 w 2273269"/>
                <a:gd name="connsiteY22" fmla="*/ 631771 h 3232141"/>
                <a:gd name="connsiteX23" fmla="*/ 335892 w 2273269"/>
                <a:gd name="connsiteY23" fmla="*/ 524745 h 3232141"/>
                <a:gd name="connsiteX24" fmla="*/ 245659 w 2273269"/>
                <a:gd name="connsiteY24" fmla="*/ 437009 h 3232141"/>
                <a:gd name="connsiteX25" fmla="*/ 126573 w 2273269"/>
                <a:gd name="connsiteY25" fmla="*/ 556095 h 3232141"/>
                <a:gd name="connsiteX26" fmla="*/ 126573 w 2273269"/>
                <a:gd name="connsiteY26" fmla="*/ 2974061 h 3232141"/>
                <a:gd name="connsiteX27" fmla="*/ 245659 w 2273269"/>
                <a:gd name="connsiteY27" fmla="*/ 3093147 h 3232141"/>
                <a:gd name="connsiteX28" fmla="*/ 2027611 w 2273269"/>
                <a:gd name="connsiteY28" fmla="*/ 3093147 h 3232141"/>
                <a:gd name="connsiteX29" fmla="*/ 2146697 w 2273269"/>
                <a:gd name="connsiteY29" fmla="*/ 2974061 h 3232141"/>
                <a:gd name="connsiteX30" fmla="*/ 2146697 w 2273269"/>
                <a:gd name="connsiteY30" fmla="*/ 556095 h 3232141"/>
                <a:gd name="connsiteX31" fmla="*/ 2027611 w 2273269"/>
                <a:gd name="connsiteY31" fmla="*/ 437009 h 3232141"/>
                <a:gd name="connsiteX32" fmla="*/ 245659 w 2273269"/>
                <a:gd name="connsiteY32" fmla="*/ 437009 h 3232141"/>
                <a:gd name="connsiteX33" fmla="*/ 974181 w 2273269"/>
                <a:gd name="connsiteY33" fmla="*/ 0 h 3232141"/>
                <a:gd name="connsiteX34" fmla="*/ 1299087 w 2273269"/>
                <a:gd name="connsiteY34" fmla="*/ 0 h 3232141"/>
                <a:gd name="connsiteX35" fmla="*/ 1350860 w 2273269"/>
                <a:gd name="connsiteY35" fmla="*/ 51773 h 3232141"/>
                <a:gd name="connsiteX36" fmla="*/ 1350860 w 2273269"/>
                <a:gd name="connsiteY36" fmla="*/ 155306 h 3232141"/>
                <a:gd name="connsiteX37" fmla="*/ 1381614 w 2273269"/>
                <a:gd name="connsiteY37" fmla="*/ 155306 h 3232141"/>
                <a:gd name="connsiteX38" fmla="*/ 1433387 w 2273269"/>
                <a:gd name="connsiteY38" fmla="*/ 207079 h 3232141"/>
                <a:gd name="connsiteX39" fmla="*/ 1433387 w 2273269"/>
                <a:gd name="connsiteY39" fmla="*/ 298015 h 3232141"/>
                <a:gd name="connsiteX40" fmla="*/ 2081269 w 2273269"/>
                <a:gd name="connsiteY40" fmla="*/ 298015 h 3232141"/>
                <a:gd name="connsiteX41" fmla="*/ 2273269 w 2273269"/>
                <a:gd name="connsiteY41" fmla="*/ 490015 h 3232141"/>
                <a:gd name="connsiteX42" fmla="*/ 2273269 w 2273269"/>
                <a:gd name="connsiteY42" fmla="*/ 3040141 h 3232141"/>
                <a:gd name="connsiteX43" fmla="*/ 2081269 w 2273269"/>
                <a:gd name="connsiteY43" fmla="*/ 3232141 h 3232141"/>
                <a:gd name="connsiteX44" fmla="*/ 192000 w 2273269"/>
                <a:gd name="connsiteY44" fmla="*/ 3232141 h 3232141"/>
                <a:gd name="connsiteX45" fmla="*/ 0 w 2273269"/>
                <a:gd name="connsiteY45" fmla="*/ 3040141 h 3232141"/>
                <a:gd name="connsiteX46" fmla="*/ 0 w 2273269"/>
                <a:gd name="connsiteY46" fmla="*/ 490015 h 3232141"/>
                <a:gd name="connsiteX47" fmla="*/ 192000 w 2273269"/>
                <a:gd name="connsiteY47" fmla="*/ 298015 h 3232141"/>
                <a:gd name="connsiteX48" fmla="*/ 839881 w 2273269"/>
                <a:gd name="connsiteY48" fmla="*/ 298015 h 3232141"/>
                <a:gd name="connsiteX49" fmla="*/ 839881 w 2273269"/>
                <a:gd name="connsiteY49" fmla="*/ 207079 h 3232141"/>
                <a:gd name="connsiteX50" fmla="*/ 891654 w 2273269"/>
                <a:gd name="connsiteY50" fmla="*/ 155306 h 3232141"/>
                <a:gd name="connsiteX51" fmla="*/ 922408 w 2273269"/>
                <a:gd name="connsiteY51" fmla="*/ 155306 h 3232141"/>
                <a:gd name="connsiteX52" fmla="*/ 922408 w 2273269"/>
                <a:gd name="connsiteY52" fmla="*/ 51773 h 3232141"/>
                <a:gd name="connsiteX53" fmla="*/ 974181 w 2273269"/>
                <a:gd name="connsiteY53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975827 w 2273269"/>
                <a:gd name="connsiteY3" fmla="*/ 1468563 h 3232141"/>
                <a:gd name="connsiteX4" fmla="*/ 893889 w 2273269"/>
                <a:gd name="connsiteY4" fmla="*/ 1396168 h 3232141"/>
                <a:gd name="connsiteX5" fmla="*/ 874749 w 2273269"/>
                <a:gd name="connsiteY5" fmla="*/ 1397368 h 3232141"/>
                <a:gd name="connsiteX6" fmla="*/ 873048 w 2273269"/>
                <a:gd name="connsiteY6" fmla="*/ 1397069 h 3232141"/>
                <a:gd name="connsiteX7" fmla="*/ 869409 w 2273269"/>
                <a:gd name="connsiteY7" fmla="*/ 1397702 h 3232141"/>
                <a:gd name="connsiteX8" fmla="*/ 854690 w 2273269"/>
                <a:gd name="connsiteY8" fmla="*/ 1398625 h 3232141"/>
                <a:gd name="connsiteX9" fmla="*/ 849610 w 2273269"/>
                <a:gd name="connsiteY9" fmla="*/ 1401148 h 3232141"/>
                <a:gd name="connsiteX10" fmla="*/ 783580 w 2273269"/>
                <a:gd name="connsiteY10" fmla="*/ 1459921 h 3232141"/>
                <a:gd name="connsiteX11" fmla="*/ 360960 w 2273269"/>
                <a:gd name="connsiteY11" fmla="*/ 1988920 h 3232141"/>
                <a:gd name="connsiteX12" fmla="*/ 1391261 w 2273269"/>
                <a:gd name="connsiteY12" fmla="*/ 1287226 h 3232141"/>
                <a:gd name="connsiteX13" fmla="*/ 1301358 w 2273269"/>
                <a:gd name="connsiteY13" fmla="*/ 1224998 h 3232141"/>
                <a:gd name="connsiteX14" fmla="*/ 335892 w 2273269"/>
                <a:gd name="connsiteY14" fmla="*/ 524745 h 3232141"/>
                <a:gd name="connsiteX15" fmla="*/ 1937377 w 2273269"/>
                <a:gd name="connsiteY15" fmla="*/ 524745 h 3232141"/>
                <a:gd name="connsiteX16" fmla="*/ 2044403 w 2273269"/>
                <a:gd name="connsiteY16" fmla="*/ 631771 h 3232141"/>
                <a:gd name="connsiteX17" fmla="*/ 2044403 w 2273269"/>
                <a:gd name="connsiteY17" fmla="*/ 2898384 h 3232141"/>
                <a:gd name="connsiteX18" fmla="*/ 1937377 w 2273269"/>
                <a:gd name="connsiteY18" fmla="*/ 3005410 h 3232141"/>
                <a:gd name="connsiteX19" fmla="*/ 335892 w 2273269"/>
                <a:gd name="connsiteY19" fmla="*/ 3005410 h 3232141"/>
                <a:gd name="connsiteX20" fmla="*/ 228866 w 2273269"/>
                <a:gd name="connsiteY20" fmla="*/ 2898384 h 3232141"/>
                <a:gd name="connsiteX21" fmla="*/ 228866 w 2273269"/>
                <a:gd name="connsiteY21" fmla="*/ 631771 h 3232141"/>
                <a:gd name="connsiteX22" fmla="*/ 335892 w 2273269"/>
                <a:gd name="connsiteY22" fmla="*/ 524745 h 3232141"/>
                <a:gd name="connsiteX23" fmla="*/ 245659 w 2273269"/>
                <a:gd name="connsiteY23" fmla="*/ 437009 h 3232141"/>
                <a:gd name="connsiteX24" fmla="*/ 126573 w 2273269"/>
                <a:gd name="connsiteY24" fmla="*/ 556095 h 3232141"/>
                <a:gd name="connsiteX25" fmla="*/ 126573 w 2273269"/>
                <a:gd name="connsiteY25" fmla="*/ 2974061 h 3232141"/>
                <a:gd name="connsiteX26" fmla="*/ 245659 w 2273269"/>
                <a:gd name="connsiteY26" fmla="*/ 3093147 h 3232141"/>
                <a:gd name="connsiteX27" fmla="*/ 2027611 w 2273269"/>
                <a:gd name="connsiteY27" fmla="*/ 3093147 h 3232141"/>
                <a:gd name="connsiteX28" fmla="*/ 2146697 w 2273269"/>
                <a:gd name="connsiteY28" fmla="*/ 2974061 h 3232141"/>
                <a:gd name="connsiteX29" fmla="*/ 2146697 w 2273269"/>
                <a:gd name="connsiteY29" fmla="*/ 556095 h 3232141"/>
                <a:gd name="connsiteX30" fmla="*/ 2027611 w 2273269"/>
                <a:gd name="connsiteY30" fmla="*/ 437009 h 3232141"/>
                <a:gd name="connsiteX31" fmla="*/ 245659 w 2273269"/>
                <a:gd name="connsiteY31" fmla="*/ 437009 h 3232141"/>
                <a:gd name="connsiteX32" fmla="*/ 974181 w 2273269"/>
                <a:gd name="connsiteY32" fmla="*/ 0 h 3232141"/>
                <a:gd name="connsiteX33" fmla="*/ 1299087 w 2273269"/>
                <a:gd name="connsiteY33" fmla="*/ 0 h 3232141"/>
                <a:gd name="connsiteX34" fmla="*/ 1350860 w 2273269"/>
                <a:gd name="connsiteY34" fmla="*/ 51773 h 3232141"/>
                <a:gd name="connsiteX35" fmla="*/ 1350860 w 2273269"/>
                <a:gd name="connsiteY35" fmla="*/ 155306 h 3232141"/>
                <a:gd name="connsiteX36" fmla="*/ 1381614 w 2273269"/>
                <a:gd name="connsiteY36" fmla="*/ 155306 h 3232141"/>
                <a:gd name="connsiteX37" fmla="*/ 1433387 w 2273269"/>
                <a:gd name="connsiteY37" fmla="*/ 207079 h 3232141"/>
                <a:gd name="connsiteX38" fmla="*/ 1433387 w 2273269"/>
                <a:gd name="connsiteY38" fmla="*/ 298015 h 3232141"/>
                <a:gd name="connsiteX39" fmla="*/ 2081269 w 2273269"/>
                <a:gd name="connsiteY39" fmla="*/ 298015 h 3232141"/>
                <a:gd name="connsiteX40" fmla="*/ 2273269 w 2273269"/>
                <a:gd name="connsiteY40" fmla="*/ 490015 h 3232141"/>
                <a:gd name="connsiteX41" fmla="*/ 2273269 w 2273269"/>
                <a:gd name="connsiteY41" fmla="*/ 3040141 h 3232141"/>
                <a:gd name="connsiteX42" fmla="*/ 2081269 w 2273269"/>
                <a:gd name="connsiteY42" fmla="*/ 3232141 h 3232141"/>
                <a:gd name="connsiteX43" fmla="*/ 192000 w 2273269"/>
                <a:gd name="connsiteY43" fmla="*/ 3232141 h 3232141"/>
                <a:gd name="connsiteX44" fmla="*/ 0 w 2273269"/>
                <a:gd name="connsiteY44" fmla="*/ 3040141 h 3232141"/>
                <a:gd name="connsiteX45" fmla="*/ 0 w 2273269"/>
                <a:gd name="connsiteY45" fmla="*/ 490015 h 3232141"/>
                <a:gd name="connsiteX46" fmla="*/ 192000 w 2273269"/>
                <a:gd name="connsiteY46" fmla="*/ 298015 h 3232141"/>
                <a:gd name="connsiteX47" fmla="*/ 839881 w 2273269"/>
                <a:gd name="connsiteY47" fmla="*/ 298015 h 3232141"/>
                <a:gd name="connsiteX48" fmla="*/ 839881 w 2273269"/>
                <a:gd name="connsiteY48" fmla="*/ 207079 h 3232141"/>
                <a:gd name="connsiteX49" fmla="*/ 891654 w 2273269"/>
                <a:gd name="connsiteY49" fmla="*/ 155306 h 3232141"/>
                <a:gd name="connsiteX50" fmla="*/ 922408 w 2273269"/>
                <a:gd name="connsiteY50" fmla="*/ 155306 h 3232141"/>
                <a:gd name="connsiteX51" fmla="*/ 922408 w 2273269"/>
                <a:gd name="connsiteY51" fmla="*/ 51773 h 3232141"/>
                <a:gd name="connsiteX52" fmla="*/ 974181 w 2273269"/>
                <a:gd name="connsiteY52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975827 w 2273269"/>
                <a:gd name="connsiteY3" fmla="*/ 1468563 h 3232141"/>
                <a:gd name="connsiteX4" fmla="*/ 893889 w 2273269"/>
                <a:gd name="connsiteY4" fmla="*/ 1396168 h 3232141"/>
                <a:gd name="connsiteX5" fmla="*/ 874749 w 2273269"/>
                <a:gd name="connsiteY5" fmla="*/ 1397368 h 3232141"/>
                <a:gd name="connsiteX6" fmla="*/ 873048 w 2273269"/>
                <a:gd name="connsiteY6" fmla="*/ 1397069 h 3232141"/>
                <a:gd name="connsiteX7" fmla="*/ 869409 w 2273269"/>
                <a:gd name="connsiteY7" fmla="*/ 1397702 h 3232141"/>
                <a:gd name="connsiteX8" fmla="*/ 854690 w 2273269"/>
                <a:gd name="connsiteY8" fmla="*/ 1398625 h 3232141"/>
                <a:gd name="connsiteX9" fmla="*/ 849610 w 2273269"/>
                <a:gd name="connsiteY9" fmla="*/ 1401148 h 3232141"/>
                <a:gd name="connsiteX10" fmla="*/ 783580 w 2273269"/>
                <a:gd name="connsiteY10" fmla="*/ 1459921 h 3232141"/>
                <a:gd name="connsiteX11" fmla="*/ 1391261 w 2273269"/>
                <a:gd name="connsiteY11" fmla="*/ 1287226 h 3232141"/>
                <a:gd name="connsiteX12" fmla="*/ 1301358 w 2273269"/>
                <a:gd name="connsiteY12" fmla="*/ 1224998 h 3232141"/>
                <a:gd name="connsiteX13" fmla="*/ 335892 w 2273269"/>
                <a:gd name="connsiteY13" fmla="*/ 524745 h 3232141"/>
                <a:gd name="connsiteX14" fmla="*/ 1937377 w 2273269"/>
                <a:gd name="connsiteY14" fmla="*/ 524745 h 3232141"/>
                <a:gd name="connsiteX15" fmla="*/ 2044403 w 2273269"/>
                <a:gd name="connsiteY15" fmla="*/ 631771 h 3232141"/>
                <a:gd name="connsiteX16" fmla="*/ 2044403 w 2273269"/>
                <a:gd name="connsiteY16" fmla="*/ 2898384 h 3232141"/>
                <a:gd name="connsiteX17" fmla="*/ 1937377 w 2273269"/>
                <a:gd name="connsiteY17" fmla="*/ 3005410 h 3232141"/>
                <a:gd name="connsiteX18" fmla="*/ 335892 w 2273269"/>
                <a:gd name="connsiteY18" fmla="*/ 3005410 h 3232141"/>
                <a:gd name="connsiteX19" fmla="*/ 228866 w 2273269"/>
                <a:gd name="connsiteY19" fmla="*/ 2898384 h 3232141"/>
                <a:gd name="connsiteX20" fmla="*/ 228866 w 2273269"/>
                <a:gd name="connsiteY20" fmla="*/ 631771 h 3232141"/>
                <a:gd name="connsiteX21" fmla="*/ 335892 w 2273269"/>
                <a:gd name="connsiteY21" fmla="*/ 524745 h 3232141"/>
                <a:gd name="connsiteX22" fmla="*/ 245659 w 2273269"/>
                <a:gd name="connsiteY22" fmla="*/ 437009 h 3232141"/>
                <a:gd name="connsiteX23" fmla="*/ 126573 w 2273269"/>
                <a:gd name="connsiteY23" fmla="*/ 556095 h 3232141"/>
                <a:gd name="connsiteX24" fmla="*/ 126573 w 2273269"/>
                <a:gd name="connsiteY24" fmla="*/ 2974061 h 3232141"/>
                <a:gd name="connsiteX25" fmla="*/ 245659 w 2273269"/>
                <a:gd name="connsiteY25" fmla="*/ 3093147 h 3232141"/>
                <a:gd name="connsiteX26" fmla="*/ 2027611 w 2273269"/>
                <a:gd name="connsiteY26" fmla="*/ 3093147 h 3232141"/>
                <a:gd name="connsiteX27" fmla="*/ 2146697 w 2273269"/>
                <a:gd name="connsiteY27" fmla="*/ 2974061 h 3232141"/>
                <a:gd name="connsiteX28" fmla="*/ 2146697 w 2273269"/>
                <a:gd name="connsiteY28" fmla="*/ 556095 h 3232141"/>
                <a:gd name="connsiteX29" fmla="*/ 2027611 w 2273269"/>
                <a:gd name="connsiteY29" fmla="*/ 437009 h 3232141"/>
                <a:gd name="connsiteX30" fmla="*/ 245659 w 2273269"/>
                <a:gd name="connsiteY30" fmla="*/ 437009 h 3232141"/>
                <a:gd name="connsiteX31" fmla="*/ 974181 w 2273269"/>
                <a:gd name="connsiteY31" fmla="*/ 0 h 3232141"/>
                <a:gd name="connsiteX32" fmla="*/ 1299087 w 2273269"/>
                <a:gd name="connsiteY32" fmla="*/ 0 h 3232141"/>
                <a:gd name="connsiteX33" fmla="*/ 1350860 w 2273269"/>
                <a:gd name="connsiteY33" fmla="*/ 51773 h 3232141"/>
                <a:gd name="connsiteX34" fmla="*/ 1350860 w 2273269"/>
                <a:gd name="connsiteY34" fmla="*/ 155306 h 3232141"/>
                <a:gd name="connsiteX35" fmla="*/ 1381614 w 2273269"/>
                <a:gd name="connsiteY35" fmla="*/ 155306 h 3232141"/>
                <a:gd name="connsiteX36" fmla="*/ 1433387 w 2273269"/>
                <a:gd name="connsiteY36" fmla="*/ 207079 h 3232141"/>
                <a:gd name="connsiteX37" fmla="*/ 1433387 w 2273269"/>
                <a:gd name="connsiteY37" fmla="*/ 298015 h 3232141"/>
                <a:gd name="connsiteX38" fmla="*/ 2081269 w 2273269"/>
                <a:gd name="connsiteY38" fmla="*/ 298015 h 3232141"/>
                <a:gd name="connsiteX39" fmla="*/ 2273269 w 2273269"/>
                <a:gd name="connsiteY39" fmla="*/ 490015 h 3232141"/>
                <a:gd name="connsiteX40" fmla="*/ 2273269 w 2273269"/>
                <a:gd name="connsiteY40" fmla="*/ 3040141 h 3232141"/>
                <a:gd name="connsiteX41" fmla="*/ 2081269 w 2273269"/>
                <a:gd name="connsiteY41" fmla="*/ 3232141 h 3232141"/>
                <a:gd name="connsiteX42" fmla="*/ 192000 w 2273269"/>
                <a:gd name="connsiteY42" fmla="*/ 3232141 h 3232141"/>
                <a:gd name="connsiteX43" fmla="*/ 0 w 2273269"/>
                <a:gd name="connsiteY43" fmla="*/ 3040141 h 3232141"/>
                <a:gd name="connsiteX44" fmla="*/ 0 w 2273269"/>
                <a:gd name="connsiteY44" fmla="*/ 490015 h 3232141"/>
                <a:gd name="connsiteX45" fmla="*/ 192000 w 2273269"/>
                <a:gd name="connsiteY45" fmla="*/ 298015 h 3232141"/>
                <a:gd name="connsiteX46" fmla="*/ 839881 w 2273269"/>
                <a:gd name="connsiteY46" fmla="*/ 298015 h 3232141"/>
                <a:gd name="connsiteX47" fmla="*/ 839881 w 2273269"/>
                <a:gd name="connsiteY47" fmla="*/ 207079 h 3232141"/>
                <a:gd name="connsiteX48" fmla="*/ 891654 w 2273269"/>
                <a:gd name="connsiteY48" fmla="*/ 155306 h 3232141"/>
                <a:gd name="connsiteX49" fmla="*/ 922408 w 2273269"/>
                <a:gd name="connsiteY49" fmla="*/ 155306 h 3232141"/>
                <a:gd name="connsiteX50" fmla="*/ 922408 w 2273269"/>
                <a:gd name="connsiteY50" fmla="*/ 51773 h 3232141"/>
                <a:gd name="connsiteX51" fmla="*/ 974181 w 2273269"/>
                <a:gd name="connsiteY51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975827 w 2273269"/>
                <a:gd name="connsiteY3" fmla="*/ 1468563 h 3232141"/>
                <a:gd name="connsiteX4" fmla="*/ 893889 w 2273269"/>
                <a:gd name="connsiteY4" fmla="*/ 1396168 h 3232141"/>
                <a:gd name="connsiteX5" fmla="*/ 874749 w 2273269"/>
                <a:gd name="connsiteY5" fmla="*/ 1397368 h 3232141"/>
                <a:gd name="connsiteX6" fmla="*/ 873048 w 2273269"/>
                <a:gd name="connsiteY6" fmla="*/ 1397069 h 3232141"/>
                <a:gd name="connsiteX7" fmla="*/ 869409 w 2273269"/>
                <a:gd name="connsiteY7" fmla="*/ 1397702 h 3232141"/>
                <a:gd name="connsiteX8" fmla="*/ 854690 w 2273269"/>
                <a:gd name="connsiteY8" fmla="*/ 1398625 h 3232141"/>
                <a:gd name="connsiteX9" fmla="*/ 849610 w 2273269"/>
                <a:gd name="connsiteY9" fmla="*/ 1401148 h 3232141"/>
                <a:gd name="connsiteX10" fmla="*/ 1391261 w 2273269"/>
                <a:gd name="connsiteY10" fmla="*/ 1287226 h 3232141"/>
                <a:gd name="connsiteX11" fmla="*/ 1301358 w 2273269"/>
                <a:gd name="connsiteY11" fmla="*/ 1224998 h 3232141"/>
                <a:gd name="connsiteX12" fmla="*/ 335892 w 2273269"/>
                <a:gd name="connsiteY12" fmla="*/ 524745 h 3232141"/>
                <a:gd name="connsiteX13" fmla="*/ 1937377 w 2273269"/>
                <a:gd name="connsiteY13" fmla="*/ 524745 h 3232141"/>
                <a:gd name="connsiteX14" fmla="*/ 2044403 w 2273269"/>
                <a:gd name="connsiteY14" fmla="*/ 631771 h 3232141"/>
                <a:gd name="connsiteX15" fmla="*/ 2044403 w 2273269"/>
                <a:gd name="connsiteY15" fmla="*/ 2898384 h 3232141"/>
                <a:gd name="connsiteX16" fmla="*/ 1937377 w 2273269"/>
                <a:gd name="connsiteY16" fmla="*/ 3005410 h 3232141"/>
                <a:gd name="connsiteX17" fmla="*/ 335892 w 2273269"/>
                <a:gd name="connsiteY17" fmla="*/ 3005410 h 3232141"/>
                <a:gd name="connsiteX18" fmla="*/ 228866 w 2273269"/>
                <a:gd name="connsiteY18" fmla="*/ 2898384 h 3232141"/>
                <a:gd name="connsiteX19" fmla="*/ 228866 w 2273269"/>
                <a:gd name="connsiteY19" fmla="*/ 631771 h 3232141"/>
                <a:gd name="connsiteX20" fmla="*/ 335892 w 2273269"/>
                <a:gd name="connsiteY20" fmla="*/ 524745 h 3232141"/>
                <a:gd name="connsiteX21" fmla="*/ 245659 w 2273269"/>
                <a:gd name="connsiteY21" fmla="*/ 437009 h 3232141"/>
                <a:gd name="connsiteX22" fmla="*/ 126573 w 2273269"/>
                <a:gd name="connsiteY22" fmla="*/ 556095 h 3232141"/>
                <a:gd name="connsiteX23" fmla="*/ 126573 w 2273269"/>
                <a:gd name="connsiteY23" fmla="*/ 2974061 h 3232141"/>
                <a:gd name="connsiteX24" fmla="*/ 245659 w 2273269"/>
                <a:gd name="connsiteY24" fmla="*/ 3093147 h 3232141"/>
                <a:gd name="connsiteX25" fmla="*/ 2027611 w 2273269"/>
                <a:gd name="connsiteY25" fmla="*/ 3093147 h 3232141"/>
                <a:gd name="connsiteX26" fmla="*/ 2146697 w 2273269"/>
                <a:gd name="connsiteY26" fmla="*/ 2974061 h 3232141"/>
                <a:gd name="connsiteX27" fmla="*/ 2146697 w 2273269"/>
                <a:gd name="connsiteY27" fmla="*/ 556095 h 3232141"/>
                <a:gd name="connsiteX28" fmla="*/ 2027611 w 2273269"/>
                <a:gd name="connsiteY28" fmla="*/ 437009 h 3232141"/>
                <a:gd name="connsiteX29" fmla="*/ 245659 w 2273269"/>
                <a:gd name="connsiteY29" fmla="*/ 437009 h 3232141"/>
                <a:gd name="connsiteX30" fmla="*/ 974181 w 2273269"/>
                <a:gd name="connsiteY30" fmla="*/ 0 h 3232141"/>
                <a:gd name="connsiteX31" fmla="*/ 1299087 w 2273269"/>
                <a:gd name="connsiteY31" fmla="*/ 0 h 3232141"/>
                <a:gd name="connsiteX32" fmla="*/ 1350860 w 2273269"/>
                <a:gd name="connsiteY32" fmla="*/ 51773 h 3232141"/>
                <a:gd name="connsiteX33" fmla="*/ 1350860 w 2273269"/>
                <a:gd name="connsiteY33" fmla="*/ 155306 h 3232141"/>
                <a:gd name="connsiteX34" fmla="*/ 1381614 w 2273269"/>
                <a:gd name="connsiteY34" fmla="*/ 155306 h 3232141"/>
                <a:gd name="connsiteX35" fmla="*/ 1433387 w 2273269"/>
                <a:gd name="connsiteY35" fmla="*/ 207079 h 3232141"/>
                <a:gd name="connsiteX36" fmla="*/ 1433387 w 2273269"/>
                <a:gd name="connsiteY36" fmla="*/ 298015 h 3232141"/>
                <a:gd name="connsiteX37" fmla="*/ 2081269 w 2273269"/>
                <a:gd name="connsiteY37" fmla="*/ 298015 h 3232141"/>
                <a:gd name="connsiteX38" fmla="*/ 2273269 w 2273269"/>
                <a:gd name="connsiteY38" fmla="*/ 490015 h 3232141"/>
                <a:gd name="connsiteX39" fmla="*/ 2273269 w 2273269"/>
                <a:gd name="connsiteY39" fmla="*/ 3040141 h 3232141"/>
                <a:gd name="connsiteX40" fmla="*/ 2081269 w 2273269"/>
                <a:gd name="connsiteY40" fmla="*/ 3232141 h 3232141"/>
                <a:gd name="connsiteX41" fmla="*/ 192000 w 2273269"/>
                <a:gd name="connsiteY41" fmla="*/ 3232141 h 3232141"/>
                <a:gd name="connsiteX42" fmla="*/ 0 w 2273269"/>
                <a:gd name="connsiteY42" fmla="*/ 3040141 h 3232141"/>
                <a:gd name="connsiteX43" fmla="*/ 0 w 2273269"/>
                <a:gd name="connsiteY43" fmla="*/ 490015 h 3232141"/>
                <a:gd name="connsiteX44" fmla="*/ 192000 w 2273269"/>
                <a:gd name="connsiteY44" fmla="*/ 298015 h 3232141"/>
                <a:gd name="connsiteX45" fmla="*/ 839881 w 2273269"/>
                <a:gd name="connsiteY45" fmla="*/ 298015 h 3232141"/>
                <a:gd name="connsiteX46" fmla="*/ 839881 w 2273269"/>
                <a:gd name="connsiteY46" fmla="*/ 207079 h 3232141"/>
                <a:gd name="connsiteX47" fmla="*/ 891654 w 2273269"/>
                <a:gd name="connsiteY47" fmla="*/ 155306 h 3232141"/>
                <a:gd name="connsiteX48" fmla="*/ 922408 w 2273269"/>
                <a:gd name="connsiteY48" fmla="*/ 155306 h 3232141"/>
                <a:gd name="connsiteX49" fmla="*/ 922408 w 2273269"/>
                <a:gd name="connsiteY49" fmla="*/ 51773 h 3232141"/>
                <a:gd name="connsiteX50" fmla="*/ 974181 w 2273269"/>
                <a:gd name="connsiteY50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975827 w 2273269"/>
                <a:gd name="connsiteY3" fmla="*/ 1468563 h 3232141"/>
                <a:gd name="connsiteX4" fmla="*/ 893889 w 2273269"/>
                <a:gd name="connsiteY4" fmla="*/ 1396168 h 3232141"/>
                <a:gd name="connsiteX5" fmla="*/ 874749 w 2273269"/>
                <a:gd name="connsiteY5" fmla="*/ 1397368 h 3232141"/>
                <a:gd name="connsiteX6" fmla="*/ 873048 w 2273269"/>
                <a:gd name="connsiteY6" fmla="*/ 1397069 h 3232141"/>
                <a:gd name="connsiteX7" fmla="*/ 869409 w 2273269"/>
                <a:gd name="connsiteY7" fmla="*/ 1397702 h 3232141"/>
                <a:gd name="connsiteX8" fmla="*/ 854690 w 2273269"/>
                <a:gd name="connsiteY8" fmla="*/ 1398625 h 3232141"/>
                <a:gd name="connsiteX9" fmla="*/ 1391261 w 2273269"/>
                <a:gd name="connsiteY9" fmla="*/ 1287226 h 3232141"/>
                <a:gd name="connsiteX10" fmla="*/ 1301358 w 2273269"/>
                <a:gd name="connsiteY10" fmla="*/ 1224998 h 3232141"/>
                <a:gd name="connsiteX11" fmla="*/ 335892 w 2273269"/>
                <a:gd name="connsiteY11" fmla="*/ 524745 h 3232141"/>
                <a:gd name="connsiteX12" fmla="*/ 1937377 w 2273269"/>
                <a:gd name="connsiteY12" fmla="*/ 524745 h 3232141"/>
                <a:gd name="connsiteX13" fmla="*/ 2044403 w 2273269"/>
                <a:gd name="connsiteY13" fmla="*/ 631771 h 3232141"/>
                <a:gd name="connsiteX14" fmla="*/ 2044403 w 2273269"/>
                <a:gd name="connsiteY14" fmla="*/ 2898384 h 3232141"/>
                <a:gd name="connsiteX15" fmla="*/ 1937377 w 2273269"/>
                <a:gd name="connsiteY15" fmla="*/ 3005410 h 3232141"/>
                <a:gd name="connsiteX16" fmla="*/ 335892 w 2273269"/>
                <a:gd name="connsiteY16" fmla="*/ 3005410 h 3232141"/>
                <a:gd name="connsiteX17" fmla="*/ 228866 w 2273269"/>
                <a:gd name="connsiteY17" fmla="*/ 2898384 h 3232141"/>
                <a:gd name="connsiteX18" fmla="*/ 228866 w 2273269"/>
                <a:gd name="connsiteY18" fmla="*/ 631771 h 3232141"/>
                <a:gd name="connsiteX19" fmla="*/ 335892 w 2273269"/>
                <a:gd name="connsiteY19" fmla="*/ 524745 h 3232141"/>
                <a:gd name="connsiteX20" fmla="*/ 245659 w 2273269"/>
                <a:gd name="connsiteY20" fmla="*/ 437009 h 3232141"/>
                <a:gd name="connsiteX21" fmla="*/ 126573 w 2273269"/>
                <a:gd name="connsiteY21" fmla="*/ 556095 h 3232141"/>
                <a:gd name="connsiteX22" fmla="*/ 126573 w 2273269"/>
                <a:gd name="connsiteY22" fmla="*/ 2974061 h 3232141"/>
                <a:gd name="connsiteX23" fmla="*/ 245659 w 2273269"/>
                <a:gd name="connsiteY23" fmla="*/ 3093147 h 3232141"/>
                <a:gd name="connsiteX24" fmla="*/ 2027611 w 2273269"/>
                <a:gd name="connsiteY24" fmla="*/ 3093147 h 3232141"/>
                <a:gd name="connsiteX25" fmla="*/ 2146697 w 2273269"/>
                <a:gd name="connsiteY25" fmla="*/ 2974061 h 3232141"/>
                <a:gd name="connsiteX26" fmla="*/ 2146697 w 2273269"/>
                <a:gd name="connsiteY26" fmla="*/ 556095 h 3232141"/>
                <a:gd name="connsiteX27" fmla="*/ 2027611 w 2273269"/>
                <a:gd name="connsiteY27" fmla="*/ 437009 h 3232141"/>
                <a:gd name="connsiteX28" fmla="*/ 245659 w 2273269"/>
                <a:gd name="connsiteY28" fmla="*/ 437009 h 3232141"/>
                <a:gd name="connsiteX29" fmla="*/ 974181 w 2273269"/>
                <a:gd name="connsiteY29" fmla="*/ 0 h 3232141"/>
                <a:gd name="connsiteX30" fmla="*/ 1299087 w 2273269"/>
                <a:gd name="connsiteY30" fmla="*/ 0 h 3232141"/>
                <a:gd name="connsiteX31" fmla="*/ 1350860 w 2273269"/>
                <a:gd name="connsiteY31" fmla="*/ 51773 h 3232141"/>
                <a:gd name="connsiteX32" fmla="*/ 1350860 w 2273269"/>
                <a:gd name="connsiteY32" fmla="*/ 155306 h 3232141"/>
                <a:gd name="connsiteX33" fmla="*/ 1381614 w 2273269"/>
                <a:gd name="connsiteY33" fmla="*/ 155306 h 3232141"/>
                <a:gd name="connsiteX34" fmla="*/ 1433387 w 2273269"/>
                <a:gd name="connsiteY34" fmla="*/ 207079 h 3232141"/>
                <a:gd name="connsiteX35" fmla="*/ 1433387 w 2273269"/>
                <a:gd name="connsiteY35" fmla="*/ 298015 h 3232141"/>
                <a:gd name="connsiteX36" fmla="*/ 2081269 w 2273269"/>
                <a:gd name="connsiteY36" fmla="*/ 298015 h 3232141"/>
                <a:gd name="connsiteX37" fmla="*/ 2273269 w 2273269"/>
                <a:gd name="connsiteY37" fmla="*/ 490015 h 3232141"/>
                <a:gd name="connsiteX38" fmla="*/ 2273269 w 2273269"/>
                <a:gd name="connsiteY38" fmla="*/ 3040141 h 3232141"/>
                <a:gd name="connsiteX39" fmla="*/ 2081269 w 2273269"/>
                <a:gd name="connsiteY39" fmla="*/ 3232141 h 3232141"/>
                <a:gd name="connsiteX40" fmla="*/ 192000 w 2273269"/>
                <a:gd name="connsiteY40" fmla="*/ 3232141 h 3232141"/>
                <a:gd name="connsiteX41" fmla="*/ 0 w 2273269"/>
                <a:gd name="connsiteY41" fmla="*/ 3040141 h 3232141"/>
                <a:gd name="connsiteX42" fmla="*/ 0 w 2273269"/>
                <a:gd name="connsiteY42" fmla="*/ 490015 h 3232141"/>
                <a:gd name="connsiteX43" fmla="*/ 192000 w 2273269"/>
                <a:gd name="connsiteY43" fmla="*/ 298015 h 3232141"/>
                <a:gd name="connsiteX44" fmla="*/ 839881 w 2273269"/>
                <a:gd name="connsiteY44" fmla="*/ 298015 h 3232141"/>
                <a:gd name="connsiteX45" fmla="*/ 839881 w 2273269"/>
                <a:gd name="connsiteY45" fmla="*/ 207079 h 3232141"/>
                <a:gd name="connsiteX46" fmla="*/ 891654 w 2273269"/>
                <a:gd name="connsiteY46" fmla="*/ 155306 h 3232141"/>
                <a:gd name="connsiteX47" fmla="*/ 922408 w 2273269"/>
                <a:gd name="connsiteY47" fmla="*/ 155306 h 3232141"/>
                <a:gd name="connsiteX48" fmla="*/ 922408 w 2273269"/>
                <a:gd name="connsiteY48" fmla="*/ 51773 h 3232141"/>
                <a:gd name="connsiteX49" fmla="*/ 974181 w 2273269"/>
                <a:gd name="connsiteY49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893889 w 2273269"/>
                <a:gd name="connsiteY3" fmla="*/ 1396168 h 3232141"/>
                <a:gd name="connsiteX4" fmla="*/ 874749 w 2273269"/>
                <a:gd name="connsiteY4" fmla="*/ 1397368 h 3232141"/>
                <a:gd name="connsiteX5" fmla="*/ 873048 w 2273269"/>
                <a:gd name="connsiteY5" fmla="*/ 1397069 h 3232141"/>
                <a:gd name="connsiteX6" fmla="*/ 869409 w 2273269"/>
                <a:gd name="connsiteY6" fmla="*/ 1397702 h 3232141"/>
                <a:gd name="connsiteX7" fmla="*/ 854690 w 2273269"/>
                <a:gd name="connsiteY7" fmla="*/ 1398625 h 3232141"/>
                <a:gd name="connsiteX8" fmla="*/ 1391261 w 2273269"/>
                <a:gd name="connsiteY8" fmla="*/ 1287226 h 3232141"/>
                <a:gd name="connsiteX9" fmla="*/ 1301358 w 2273269"/>
                <a:gd name="connsiteY9" fmla="*/ 1224998 h 3232141"/>
                <a:gd name="connsiteX10" fmla="*/ 335892 w 2273269"/>
                <a:gd name="connsiteY10" fmla="*/ 524745 h 3232141"/>
                <a:gd name="connsiteX11" fmla="*/ 1937377 w 2273269"/>
                <a:gd name="connsiteY11" fmla="*/ 524745 h 3232141"/>
                <a:gd name="connsiteX12" fmla="*/ 2044403 w 2273269"/>
                <a:gd name="connsiteY12" fmla="*/ 631771 h 3232141"/>
                <a:gd name="connsiteX13" fmla="*/ 2044403 w 2273269"/>
                <a:gd name="connsiteY13" fmla="*/ 2898384 h 3232141"/>
                <a:gd name="connsiteX14" fmla="*/ 1937377 w 2273269"/>
                <a:gd name="connsiteY14" fmla="*/ 3005410 h 3232141"/>
                <a:gd name="connsiteX15" fmla="*/ 335892 w 2273269"/>
                <a:gd name="connsiteY15" fmla="*/ 3005410 h 3232141"/>
                <a:gd name="connsiteX16" fmla="*/ 228866 w 2273269"/>
                <a:gd name="connsiteY16" fmla="*/ 2898384 h 3232141"/>
                <a:gd name="connsiteX17" fmla="*/ 228866 w 2273269"/>
                <a:gd name="connsiteY17" fmla="*/ 631771 h 3232141"/>
                <a:gd name="connsiteX18" fmla="*/ 335892 w 2273269"/>
                <a:gd name="connsiteY18" fmla="*/ 524745 h 3232141"/>
                <a:gd name="connsiteX19" fmla="*/ 245659 w 2273269"/>
                <a:gd name="connsiteY19" fmla="*/ 437009 h 3232141"/>
                <a:gd name="connsiteX20" fmla="*/ 126573 w 2273269"/>
                <a:gd name="connsiteY20" fmla="*/ 556095 h 3232141"/>
                <a:gd name="connsiteX21" fmla="*/ 126573 w 2273269"/>
                <a:gd name="connsiteY21" fmla="*/ 2974061 h 3232141"/>
                <a:gd name="connsiteX22" fmla="*/ 245659 w 2273269"/>
                <a:gd name="connsiteY22" fmla="*/ 3093147 h 3232141"/>
                <a:gd name="connsiteX23" fmla="*/ 2027611 w 2273269"/>
                <a:gd name="connsiteY23" fmla="*/ 3093147 h 3232141"/>
                <a:gd name="connsiteX24" fmla="*/ 2146697 w 2273269"/>
                <a:gd name="connsiteY24" fmla="*/ 2974061 h 3232141"/>
                <a:gd name="connsiteX25" fmla="*/ 2146697 w 2273269"/>
                <a:gd name="connsiteY25" fmla="*/ 556095 h 3232141"/>
                <a:gd name="connsiteX26" fmla="*/ 2027611 w 2273269"/>
                <a:gd name="connsiteY26" fmla="*/ 437009 h 3232141"/>
                <a:gd name="connsiteX27" fmla="*/ 245659 w 2273269"/>
                <a:gd name="connsiteY27" fmla="*/ 437009 h 3232141"/>
                <a:gd name="connsiteX28" fmla="*/ 974181 w 2273269"/>
                <a:gd name="connsiteY28" fmla="*/ 0 h 3232141"/>
                <a:gd name="connsiteX29" fmla="*/ 1299087 w 2273269"/>
                <a:gd name="connsiteY29" fmla="*/ 0 h 3232141"/>
                <a:gd name="connsiteX30" fmla="*/ 1350860 w 2273269"/>
                <a:gd name="connsiteY30" fmla="*/ 51773 h 3232141"/>
                <a:gd name="connsiteX31" fmla="*/ 1350860 w 2273269"/>
                <a:gd name="connsiteY31" fmla="*/ 155306 h 3232141"/>
                <a:gd name="connsiteX32" fmla="*/ 1381614 w 2273269"/>
                <a:gd name="connsiteY32" fmla="*/ 155306 h 3232141"/>
                <a:gd name="connsiteX33" fmla="*/ 1433387 w 2273269"/>
                <a:gd name="connsiteY33" fmla="*/ 207079 h 3232141"/>
                <a:gd name="connsiteX34" fmla="*/ 1433387 w 2273269"/>
                <a:gd name="connsiteY34" fmla="*/ 298015 h 3232141"/>
                <a:gd name="connsiteX35" fmla="*/ 2081269 w 2273269"/>
                <a:gd name="connsiteY35" fmla="*/ 298015 h 3232141"/>
                <a:gd name="connsiteX36" fmla="*/ 2273269 w 2273269"/>
                <a:gd name="connsiteY36" fmla="*/ 490015 h 3232141"/>
                <a:gd name="connsiteX37" fmla="*/ 2273269 w 2273269"/>
                <a:gd name="connsiteY37" fmla="*/ 3040141 h 3232141"/>
                <a:gd name="connsiteX38" fmla="*/ 2081269 w 2273269"/>
                <a:gd name="connsiteY38" fmla="*/ 3232141 h 3232141"/>
                <a:gd name="connsiteX39" fmla="*/ 192000 w 2273269"/>
                <a:gd name="connsiteY39" fmla="*/ 3232141 h 3232141"/>
                <a:gd name="connsiteX40" fmla="*/ 0 w 2273269"/>
                <a:gd name="connsiteY40" fmla="*/ 3040141 h 3232141"/>
                <a:gd name="connsiteX41" fmla="*/ 0 w 2273269"/>
                <a:gd name="connsiteY41" fmla="*/ 490015 h 3232141"/>
                <a:gd name="connsiteX42" fmla="*/ 192000 w 2273269"/>
                <a:gd name="connsiteY42" fmla="*/ 298015 h 3232141"/>
                <a:gd name="connsiteX43" fmla="*/ 839881 w 2273269"/>
                <a:gd name="connsiteY43" fmla="*/ 298015 h 3232141"/>
                <a:gd name="connsiteX44" fmla="*/ 839881 w 2273269"/>
                <a:gd name="connsiteY44" fmla="*/ 207079 h 3232141"/>
                <a:gd name="connsiteX45" fmla="*/ 891654 w 2273269"/>
                <a:gd name="connsiteY45" fmla="*/ 155306 h 3232141"/>
                <a:gd name="connsiteX46" fmla="*/ 922408 w 2273269"/>
                <a:gd name="connsiteY46" fmla="*/ 155306 h 3232141"/>
                <a:gd name="connsiteX47" fmla="*/ 922408 w 2273269"/>
                <a:gd name="connsiteY47" fmla="*/ 51773 h 3232141"/>
                <a:gd name="connsiteX48" fmla="*/ 974181 w 2273269"/>
                <a:gd name="connsiteY48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893889 w 2273269"/>
                <a:gd name="connsiteY3" fmla="*/ 1396168 h 3232141"/>
                <a:gd name="connsiteX4" fmla="*/ 874749 w 2273269"/>
                <a:gd name="connsiteY4" fmla="*/ 1397368 h 3232141"/>
                <a:gd name="connsiteX5" fmla="*/ 873048 w 2273269"/>
                <a:gd name="connsiteY5" fmla="*/ 1397069 h 3232141"/>
                <a:gd name="connsiteX6" fmla="*/ 869409 w 2273269"/>
                <a:gd name="connsiteY6" fmla="*/ 1397702 h 3232141"/>
                <a:gd name="connsiteX7" fmla="*/ 1391261 w 2273269"/>
                <a:gd name="connsiteY7" fmla="*/ 1287226 h 3232141"/>
                <a:gd name="connsiteX8" fmla="*/ 1301358 w 2273269"/>
                <a:gd name="connsiteY8" fmla="*/ 1224998 h 3232141"/>
                <a:gd name="connsiteX9" fmla="*/ 335892 w 2273269"/>
                <a:gd name="connsiteY9" fmla="*/ 524745 h 3232141"/>
                <a:gd name="connsiteX10" fmla="*/ 1937377 w 2273269"/>
                <a:gd name="connsiteY10" fmla="*/ 524745 h 3232141"/>
                <a:gd name="connsiteX11" fmla="*/ 2044403 w 2273269"/>
                <a:gd name="connsiteY11" fmla="*/ 631771 h 3232141"/>
                <a:gd name="connsiteX12" fmla="*/ 2044403 w 2273269"/>
                <a:gd name="connsiteY12" fmla="*/ 2898384 h 3232141"/>
                <a:gd name="connsiteX13" fmla="*/ 1937377 w 2273269"/>
                <a:gd name="connsiteY13" fmla="*/ 3005410 h 3232141"/>
                <a:gd name="connsiteX14" fmla="*/ 335892 w 2273269"/>
                <a:gd name="connsiteY14" fmla="*/ 3005410 h 3232141"/>
                <a:gd name="connsiteX15" fmla="*/ 228866 w 2273269"/>
                <a:gd name="connsiteY15" fmla="*/ 2898384 h 3232141"/>
                <a:gd name="connsiteX16" fmla="*/ 228866 w 2273269"/>
                <a:gd name="connsiteY16" fmla="*/ 631771 h 3232141"/>
                <a:gd name="connsiteX17" fmla="*/ 335892 w 2273269"/>
                <a:gd name="connsiteY17" fmla="*/ 524745 h 3232141"/>
                <a:gd name="connsiteX18" fmla="*/ 245659 w 2273269"/>
                <a:gd name="connsiteY18" fmla="*/ 437009 h 3232141"/>
                <a:gd name="connsiteX19" fmla="*/ 126573 w 2273269"/>
                <a:gd name="connsiteY19" fmla="*/ 556095 h 3232141"/>
                <a:gd name="connsiteX20" fmla="*/ 126573 w 2273269"/>
                <a:gd name="connsiteY20" fmla="*/ 2974061 h 3232141"/>
                <a:gd name="connsiteX21" fmla="*/ 245659 w 2273269"/>
                <a:gd name="connsiteY21" fmla="*/ 3093147 h 3232141"/>
                <a:gd name="connsiteX22" fmla="*/ 2027611 w 2273269"/>
                <a:gd name="connsiteY22" fmla="*/ 3093147 h 3232141"/>
                <a:gd name="connsiteX23" fmla="*/ 2146697 w 2273269"/>
                <a:gd name="connsiteY23" fmla="*/ 2974061 h 3232141"/>
                <a:gd name="connsiteX24" fmla="*/ 2146697 w 2273269"/>
                <a:gd name="connsiteY24" fmla="*/ 556095 h 3232141"/>
                <a:gd name="connsiteX25" fmla="*/ 2027611 w 2273269"/>
                <a:gd name="connsiteY25" fmla="*/ 437009 h 3232141"/>
                <a:gd name="connsiteX26" fmla="*/ 245659 w 2273269"/>
                <a:gd name="connsiteY26" fmla="*/ 437009 h 3232141"/>
                <a:gd name="connsiteX27" fmla="*/ 974181 w 2273269"/>
                <a:gd name="connsiteY27" fmla="*/ 0 h 3232141"/>
                <a:gd name="connsiteX28" fmla="*/ 1299087 w 2273269"/>
                <a:gd name="connsiteY28" fmla="*/ 0 h 3232141"/>
                <a:gd name="connsiteX29" fmla="*/ 1350860 w 2273269"/>
                <a:gd name="connsiteY29" fmla="*/ 51773 h 3232141"/>
                <a:gd name="connsiteX30" fmla="*/ 1350860 w 2273269"/>
                <a:gd name="connsiteY30" fmla="*/ 155306 h 3232141"/>
                <a:gd name="connsiteX31" fmla="*/ 1381614 w 2273269"/>
                <a:gd name="connsiteY31" fmla="*/ 155306 h 3232141"/>
                <a:gd name="connsiteX32" fmla="*/ 1433387 w 2273269"/>
                <a:gd name="connsiteY32" fmla="*/ 207079 h 3232141"/>
                <a:gd name="connsiteX33" fmla="*/ 1433387 w 2273269"/>
                <a:gd name="connsiteY33" fmla="*/ 298015 h 3232141"/>
                <a:gd name="connsiteX34" fmla="*/ 2081269 w 2273269"/>
                <a:gd name="connsiteY34" fmla="*/ 298015 h 3232141"/>
                <a:gd name="connsiteX35" fmla="*/ 2273269 w 2273269"/>
                <a:gd name="connsiteY35" fmla="*/ 490015 h 3232141"/>
                <a:gd name="connsiteX36" fmla="*/ 2273269 w 2273269"/>
                <a:gd name="connsiteY36" fmla="*/ 3040141 h 3232141"/>
                <a:gd name="connsiteX37" fmla="*/ 2081269 w 2273269"/>
                <a:gd name="connsiteY37" fmla="*/ 3232141 h 3232141"/>
                <a:gd name="connsiteX38" fmla="*/ 192000 w 2273269"/>
                <a:gd name="connsiteY38" fmla="*/ 3232141 h 3232141"/>
                <a:gd name="connsiteX39" fmla="*/ 0 w 2273269"/>
                <a:gd name="connsiteY39" fmla="*/ 3040141 h 3232141"/>
                <a:gd name="connsiteX40" fmla="*/ 0 w 2273269"/>
                <a:gd name="connsiteY40" fmla="*/ 490015 h 3232141"/>
                <a:gd name="connsiteX41" fmla="*/ 192000 w 2273269"/>
                <a:gd name="connsiteY41" fmla="*/ 298015 h 3232141"/>
                <a:gd name="connsiteX42" fmla="*/ 839881 w 2273269"/>
                <a:gd name="connsiteY42" fmla="*/ 298015 h 3232141"/>
                <a:gd name="connsiteX43" fmla="*/ 839881 w 2273269"/>
                <a:gd name="connsiteY43" fmla="*/ 207079 h 3232141"/>
                <a:gd name="connsiteX44" fmla="*/ 891654 w 2273269"/>
                <a:gd name="connsiteY44" fmla="*/ 155306 h 3232141"/>
                <a:gd name="connsiteX45" fmla="*/ 922408 w 2273269"/>
                <a:gd name="connsiteY45" fmla="*/ 155306 h 3232141"/>
                <a:gd name="connsiteX46" fmla="*/ 922408 w 2273269"/>
                <a:gd name="connsiteY46" fmla="*/ 51773 h 3232141"/>
                <a:gd name="connsiteX47" fmla="*/ 974181 w 2273269"/>
                <a:gd name="connsiteY47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1200858 w 2273269"/>
                <a:gd name="connsiteY2" fmla="*/ 1323955 h 3232141"/>
                <a:gd name="connsiteX3" fmla="*/ 893889 w 2273269"/>
                <a:gd name="connsiteY3" fmla="*/ 1396168 h 3232141"/>
                <a:gd name="connsiteX4" fmla="*/ 874749 w 2273269"/>
                <a:gd name="connsiteY4" fmla="*/ 1397368 h 3232141"/>
                <a:gd name="connsiteX5" fmla="*/ 873048 w 2273269"/>
                <a:gd name="connsiteY5" fmla="*/ 1397069 h 3232141"/>
                <a:gd name="connsiteX6" fmla="*/ 1391261 w 2273269"/>
                <a:gd name="connsiteY6" fmla="*/ 1287226 h 3232141"/>
                <a:gd name="connsiteX7" fmla="*/ 1301358 w 2273269"/>
                <a:gd name="connsiteY7" fmla="*/ 1224998 h 3232141"/>
                <a:gd name="connsiteX8" fmla="*/ 335892 w 2273269"/>
                <a:gd name="connsiteY8" fmla="*/ 524745 h 3232141"/>
                <a:gd name="connsiteX9" fmla="*/ 1937377 w 2273269"/>
                <a:gd name="connsiteY9" fmla="*/ 524745 h 3232141"/>
                <a:gd name="connsiteX10" fmla="*/ 2044403 w 2273269"/>
                <a:gd name="connsiteY10" fmla="*/ 631771 h 3232141"/>
                <a:gd name="connsiteX11" fmla="*/ 2044403 w 2273269"/>
                <a:gd name="connsiteY11" fmla="*/ 2898384 h 3232141"/>
                <a:gd name="connsiteX12" fmla="*/ 1937377 w 2273269"/>
                <a:gd name="connsiteY12" fmla="*/ 3005410 h 3232141"/>
                <a:gd name="connsiteX13" fmla="*/ 335892 w 2273269"/>
                <a:gd name="connsiteY13" fmla="*/ 3005410 h 3232141"/>
                <a:gd name="connsiteX14" fmla="*/ 228866 w 2273269"/>
                <a:gd name="connsiteY14" fmla="*/ 2898384 h 3232141"/>
                <a:gd name="connsiteX15" fmla="*/ 228866 w 2273269"/>
                <a:gd name="connsiteY15" fmla="*/ 631771 h 3232141"/>
                <a:gd name="connsiteX16" fmla="*/ 335892 w 2273269"/>
                <a:gd name="connsiteY16" fmla="*/ 524745 h 3232141"/>
                <a:gd name="connsiteX17" fmla="*/ 245659 w 2273269"/>
                <a:gd name="connsiteY17" fmla="*/ 437009 h 3232141"/>
                <a:gd name="connsiteX18" fmla="*/ 126573 w 2273269"/>
                <a:gd name="connsiteY18" fmla="*/ 556095 h 3232141"/>
                <a:gd name="connsiteX19" fmla="*/ 126573 w 2273269"/>
                <a:gd name="connsiteY19" fmla="*/ 2974061 h 3232141"/>
                <a:gd name="connsiteX20" fmla="*/ 245659 w 2273269"/>
                <a:gd name="connsiteY20" fmla="*/ 3093147 h 3232141"/>
                <a:gd name="connsiteX21" fmla="*/ 2027611 w 2273269"/>
                <a:gd name="connsiteY21" fmla="*/ 3093147 h 3232141"/>
                <a:gd name="connsiteX22" fmla="*/ 2146697 w 2273269"/>
                <a:gd name="connsiteY22" fmla="*/ 2974061 h 3232141"/>
                <a:gd name="connsiteX23" fmla="*/ 2146697 w 2273269"/>
                <a:gd name="connsiteY23" fmla="*/ 556095 h 3232141"/>
                <a:gd name="connsiteX24" fmla="*/ 2027611 w 2273269"/>
                <a:gd name="connsiteY24" fmla="*/ 437009 h 3232141"/>
                <a:gd name="connsiteX25" fmla="*/ 245659 w 2273269"/>
                <a:gd name="connsiteY25" fmla="*/ 437009 h 3232141"/>
                <a:gd name="connsiteX26" fmla="*/ 974181 w 2273269"/>
                <a:gd name="connsiteY26" fmla="*/ 0 h 3232141"/>
                <a:gd name="connsiteX27" fmla="*/ 1299087 w 2273269"/>
                <a:gd name="connsiteY27" fmla="*/ 0 h 3232141"/>
                <a:gd name="connsiteX28" fmla="*/ 1350860 w 2273269"/>
                <a:gd name="connsiteY28" fmla="*/ 51773 h 3232141"/>
                <a:gd name="connsiteX29" fmla="*/ 1350860 w 2273269"/>
                <a:gd name="connsiteY29" fmla="*/ 155306 h 3232141"/>
                <a:gd name="connsiteX30" fmla="*/ 1381614 w 2273269"/>
                <a:gd name="connsiteY30" fmla="*/ 155306 h 3232141"/>
                <a:gd name="connsiteX31" fmla="*/ 1433387 w 2273269"/>
                <a:gd name="connsiteY31" fmla="*/ 207079 h 3232141"/>
                <a:gd name="connsiteX32" fmla="*/ 1433387 w 2273269"/>
                <a:gd name="connsiteY32" fmla="*/ 298015 h 3232141"/>
                <a:gd name="connsiteX33" fmla="*/ 2081269 w 2273269"/>
                <a:gd name="connsiteY33" fmla="*/ 298015 h 3232141"/>
                <a:gd name="connsiteX34" fmla="*/ 2273269 w 2273269"/>
                <a:gd name="connsiteY34" fmla="*/ 490015 h 3232141"/>
                <a:gd name="connsiteX35" fmla="*/ 2273269 w 2273269"/>
                <a:gd name="connsiteY35" fmla="*/ 3040141 h 3232141"/>
                <a:gd name="connsiteX36" fmla="*/ 2081269 w 2273269"/>
                <a:gd name="connsiteY36" fmla="*/ 3232141 h 3232141"/>
                <a:gd name="connsiteX37" fmla="*/ 192000 w 2273269"/>
                <a:gd name="connsiteY37" fmla="*/ 3232141 h 3232141"/>
                <a:gd name="connsiteX38" fmla="*/ 0 w 2273269"/>
                <a:gd name="connsiteY38" fmla="*/ 3040141 h 3232141"/>
                <a:gd name="connsiteX39" fmla="*/ 0 w 2273269"/>
                <a:gd name="connsiteY39" fmla="*/ 490015 h 3232141"/>
                <a:gd name="connsiteX40" fmla="*/ 192000 w 2273269"/>
                <a:gd name="connsiteY40" fmla="*/ 298015 h 3232141"/>
                <a:gd name="connsiteX41" fmla="*/ 839881 w 2273269"/>
                <a:gd name="connsiteY41" fmla="*/ 298015 h 3232141"/>
                <a:gd name="connsiteX42" fmla="*/ 839881 w 2273269"/>
                <a:gd name="connsiteY42" fmla="*/ 207079 h 3232141"/>
                <a:gd name="connsiteX43" fmla="*/ 891654 w 2273269"/>
                <a:gd name="connsiteY43" fmla="*/ 155306 h 3232141"/>
                <a:gd name="connsiteX44" fmla="*/ 922408 w 2273269"/>
                <a:gd name="connsiteY44" fmla="*/ 155306 h 3232141"/>
                <a:gd name="connsiteX45" fmla="*/ 922408 w 2273269"/>
                <a:gd name="connsiteY45" fmla="*/ 51773 h 3232141"/>
                <a:gd name="connsiteX46" fmla="*/ 974181 w 2273269"/>
                <a:gd name="connsiteY46" fmla="*/ 0 h 3232141"/>
                <a:gd name="connsiteX0" fmla="*/ 1301358 w 2273269"/>
                <a:gd name="connsiteY0" fmla="*/ 1224998 h 3232141"/>
                <a:gd name="connsiteX1" fmla="*/ 1262722 w 2273269"/>
                <a:gd name="connsiteY1" fmla="*/ 1232060 h 3232141"/>
                <a:gd name="connsiteX2" fmla="*/ 893889 w 2273269"/>
                <a:gd name="connsiteY2" fmla="*/ 1396168 h 3232141"/>
                <a:gd name="connsiteX3" fmla="*/ 874749 w 2273269"/>
                <a:gd name="connsiteY3" fmla="*/ 1397368 h 3232141"/>
                <a:gd name="connsiteX4" fmla="*/ 873048 w 2273269"/>
                <a:gd name="connsiteY4" fmla="*/ 1397069 h 3232141"/>
                <a:gd name="connsiteX5" fmla="*/ 1391261 w 2273269"/>
                <a:gd name="connsiteY5" fmla="*/ 1287226 h 3232141"/>
                <a:gd name="connsiteX6" fmla="*/ 1301358 w 2273269"/>
                <a:gd name="connsiteY6" fmla="*/ 1224998 h 3232141"/>
                <a:gd name="connsiteX7" fmla="*/ 335892 w 2273269"/>
                <a:gd name="connsiteY7" fmla="*/ 524745 h 3232141"/>
                <a:gd name="connsiteX8" fmla="*/ 1937377 w 2273269"/>
                <a:gd name="connsiteY8" fmla="*/ 524745 h 3232141"/>
                <a:gd name="connsiteX9" fmla="*/ 2044403 w 2273269"/>
                <a:gd name="connsiteY9" fmla="*/ 631771 h 3232141"/>
                <a:gd name="connsiteX10" fmla="*/ 2044403 w 2273269"/>
                <a:gd name="connsiteY10" fmla="*/ 2898384 h 3232141"/>
                <a:gd name="connsiteX11" fmla="*/ 1937377 w 2273269"/>
                <a:gd name="connsiteY11" fmla="*/ 3005410 h 3232141"/>
                <a:gd name="connsiteX12" fmla="*/ 335892 w 2273269"/>
                <a:gd name="connsiteY12" fmla="*/ 3005410 h 3232141"/>
                <a:gd name="connsiteX13" fmla="*/ 228866 w 2273269"/>
                <a:gd name="connsiteY13" fmla="*/ 2898384 h 3232141"/>
                <a:gd name="connsiteX14" fmla="*/ 228866 w 2273269"/>
                <a:gd name="connsiteY14" fmla="*/ 631771 h 3232141"/>
                <a:gd name="connsiteX15" fmla="*/ 335892 w 2273269"/>
                <a:gd name="connsiteY15" fmla="*/ 524745 h 3232141"/>
                <a:gd name="connsiteX16" fmla="*/ 245659 w 2273269"/>
                <a:gd name="connsiteY16" fmla="*/ 437009 h 3232141"/>
                <a:gd name="connsiteX17" fmla="*/ 126573 w 2273269"/>
                <a:gd name="connsiteY17" fmla="*/ 556095 h 3232141"/>
                <a:gd name="connsiteX18" fmla="*/ 126573 w 2273269"/>
                <a:gd name="connsiteY18" fmla="*/ 2974061 h 3232141"/>
                <a:gd name="connsiteX19" fmla="*/ 245659 w 2273269"/>
                <a:gd name="connsiteY19" fmla="*/ 3093147 h 3232141"/>
                <a:gd name="connsiteX20" fmla="*/ 2027611 w 2273269"/>
                <a:gd name="connsiteY20" fmla="*/ 3093147 h 3232141"/>
                <a:gd name="connsiteX21" fmla="*/ 2146697 w 2273269"/>
                <a:gd name="connsiteY21" fmla="*/ 2974061 h 3232141"/>
                <a:gd name="connsiteX22" fmla="*/ 2146697 w 2273269"/>
                <a:gd name="connsiteY22" fmla="*/ 556095 h 3232141"/>
                <a:gd name="connsiteX23" fmla="*/ 2027611 w 2273269"/>
                <a:gd name="connsiteY23" fmla="*/ 437009 h 3232141"/>
                <a:gd name="connsiteX24" fmla="*/ 245659 w 2273269"/>
                <a:gd name="connsiteY24" fmla="*/ 437009 h 3232141"/>
                <a:gd name="connsiteX25" fmla="*/ 974181 w 2273269"/>
                <a:gd name="connsiteY25" fmla="*/ 0 h 3232141"/>
                <a:gd name="connsiteX26" fmla="*/ 1299087 w 2273269"/>
                <a:gd name="connsiteY26" fmla="*/ 0 h 3232141"/>
                <a:gd name="connsiteX27" fmla="*/ 1350860 w 2273269"/>
                <a:gd name="connsiteY27" fmla="*/ 51773 h 3232141"/>
                <a:gd name="connsiteX28" fmla="*/ 1350860 w 2273269"/>
                <a:gd name="connsiteY28" fmla="*/ 155306 h 3232141"/>
                <a:gd name="connsiteX29" fmla="*/ 1381614 w 2273269"/>
                <a:gd name="connsiteY29" fmla="*/ 155306 h 3232141"/>
                <a:gd name="connsiteX30" fmla="*/ 1433387 w 2273269"/>
                <a:gd name="connsiteY30" fmla="*/ 207079 h 3232141"/>
                <a:gd name="connsiteX31" fmla="*/ 1433387 w 2273269"/>
                <a:gd name="connsiteY31" fmla="*/ 298015 h 3232141"/>
                <a:gd name="connsiteX32" fmla="*/ 2081269 w 2273269"/>
                <a:gd name="connsiteY32" fmla="*/ 298015 h 3232141"/>
                <a:gd name="connsiteX33" fmla="*/ 2273269 w 2273269"/>
                <a:gd name="connsiteY33" fmla="*/ 490015 h 3232141"/>
                <a:gd name="connsiteX34" fmla="*/ 2273269 w 2273269"/>
                <a:gd name="connsiteY34" fmla="*/ 3040141 h 3232141"/>
                <a:gd name="connsiteX35" fmla="*/ 2081269 w 2273269"/>
                <a:gd name="connsiteY35" fmla="*/ 3232141 h 3232141"/>
                <a:gd name="connsiteX36" fmla="*/ 192000 w 2273269"/>
                <a:gd name="connsiteY36" fmla="*/ 3232141 h 3232141"/>
                <a:gd name="connsiteX37" fmla="*/ 0 w 2273269"/>
                <a:gd name="connsiteY37" fmla="*/ 3040141 h 3232141"/>
                <a:gd name="connsiteX38" fmla="*/ 0 w 2273269"/>
                <a:gd name="connsiteY38" fmla="*/ 490015 h 3232141"/>
                <a:gd name="connsiteX39" fmla="*/ 192000 w 2273269"/>
                <a:gd name="connsiteY39" fmla="*/ 298015 h 3232141"/>
                <a:gd name="connsiteX40" fmla="*/ 839881 w 2273269"/>
                <a:gd name="connsiteY40" fmla="*/ 298015 h 3232141"/>
                <a:gd name="connsiteX41" fmla="*/ 839881 w 2273269"/>
                <a:gd name="connsiteY41" fmla="*/ 207079 h 3232141"/>
                <a:gd name="connsiteX42" fmla="*/ 891654 w 2273269"/>
                <a:gd name="connsiteY42" fmla="*/ 155306 h 3232141"/>
                <a:gd name="connsiteX43" fmla="*/ 922408 w 2273269"/>
                <a:gd name="connsiteY43" fmla="*/ 155306 h 3232141"/>
                <a:gd name="connsiteX44" fmla="*/ 922408 w 2273269"/>
                <a:gd name="connsiteY44" fmla="*/ 51773 h 3232141"/>
                <a:gd name="connsiteX45" fmla="*/ 974181 w 2273269"/>
                <a:gd name="connsiteY45" fmla="*/ 0 h 3232141"/>
                <a:gd name="connsiteX0" fmla="*/ 1391261 w 2273269"/>
                <a:gd name="connsiteY0" fmla="*/ 1287226 h 3232141"/>
                <a:gd name="connsiteX1" fmla="*/ 1262722 w 2273269"/>
                <a:gd name="connsiteY1" fmla="*/ 1232060 h 3232141"/>
                <a:gd name="connsiteX2" fmla="*/ 893889 w 2273269"/>
                <a:gd name="connsiteY2" fmla="*/ 1396168 h 3232141"/>
                <a:gd name="connsiteX3" fmla="*/ 874749 w 2273269"/>
                <a:gd name="connsiteY3" fmla="*/ 1397368 h 3232141"/>
                <a:gd name="connsiteX4" fmla="*/ 873048 w 2273269"/>
                <a:gd name="connsiteY4" fmla="*/ 1397069 h 3232141"/>
                <a:gd name="connsiteX5" fmla="*/ 1391261 w 2273269"/>
                <a:gd name="connsiteY5" fmla="*/ 1287226 h 3232141"/>
                <a:gd name="connsiteX6" fmla="*/ 335892 w 2273269"/>
                <a:gd name="connsiteY6" fmla="*/ 524745 h 3232141"/>
                <a:gd name="connsiteX7" fmla="*/ 1937377 w 2273269"/>
                <a:gd name="connsiteY7" fmla="*/ 524745 h 3232141"/>
                <a:gd name="connsiteX8" fmla="*/ 2044403 w 2273269"/>
                <a:gd name="connsiteY8" fmla="*/ 631771 h 3232141"/>
                <a:gd name="connsiteX9" fmla="*/ 2044403 w 2273269"/>
                <a:gd name="connsiteY9" fmla="*/ 2898384 h 3232141"/>
                <a:gd name="connsiteX10" fmla="*/ 1937377 w 2273269"/>
                <a:gd name="connsiteY10" fmla="*/ 3005410 h 3232141"/>
                <a:gd name="connsiteX11" fmla="*/ 335892 w 2273269"/>
                <a:gd name="connsiteY11" fmla="*/ 3005410 h 3232141"/>
                <a:gd name="connsiteX12" fmla="*/ 228866 w 2273269"/>
                <a:gd name="connsiteY12" fmla="*/ 2898384 h 3232141"/>
                <a:gd name="connsiteX13" fmla="*/ 228866 w 2273269"/>
                <a:gd name="connsiteY13" fmla="*/ 631771 h 3232141"/>
                <a:gd name="connsiteX14" fmla="*/ 335892 w 2273269"/>
                <a:gd name="connsiteY14" fmla="*/ 524745 h 3232141"/>
                <a:gd name="connsiteX15" fmla="*/ 245659 w 2273269"/>
                <a:gd name="connsiteY15" fmla="*/ 437009 h 3232141"/>
                <a:gd name="connsiteX16" fmla="*/ 126573 w 2273269"/>
                <a:gd name="connsiteY16" fmla="*/ 556095 h 3232141"/>
                <a:gd name="connsiteX17" fmla="*/ 126573 w 2273269"/>
                <a:gd name="connsiteY17" fmla="*/ 2974061 h 3232141"/>
                <a:gd name="connsiteX18" fmla="*/ 245659 w 2273269"/>
                <a:gd name="connsiteY18" fmla="*/ 3093147 h 3232141"/>
                <a:gd name="connsiteX19" fmla="*/ 2027611 w 2273269"/>
                <a:gd name="connsiteY19" fmla="*/ 3093147 h 3232141"/>
                <a:gd name="connsiteX20" fmla="*/ 2146697 w 2273269"/>
                <a:gd name="connsiteY20" fmla="*/ 2974061 h 3232141"/>
                <a:gd name="connsiteX21" fmla="*/ 2146697 w 2273269"/>
                <a:gd name="connsiteY21" fmla="*/ 556095 h 3232141"/>
                <a:gd name="connsiteX22" fmla="*/ 2027611 w 2273269"/>
                <a:gd name="connsiteY22" fmla="*/ 437009 h 3232141"/>
                <a:gd name="connsiteX23" fmla="*/ 245659 w 2273269"/>
                <a:gd name="connsiteY23" fmla="*/ 437009 h 3232141"/>
                <a:gd name="connsiteX24" fmla="*/ 974181 w 2273269"/>
                <a:gd name="connsiteY24" fmla="*/ 0 h 3232141"/>
                <a:gd name="connsiteX25" fmla="*/ 1299087 w 2273269"/>
                <a:gd name="connsiteY25" fmla="*/ 0 h 3232141"/>
                <a:gd name="connsiteX26" fmla="*/ 1350860 w 2273269"/>
                <a:gd name="connsiteY26" fmla="*/ 51773 h 3232141"/>
                <a:gd name="connsiteX27" fmla="*/ 1350860 w 2273269"/>
                <a:gd name="connsiteY27" fmla="*/ 155306 h 3232141"/>
                <a:gd name="connsiteX28" fmla="*/ 1381614 w 2273269"/>
                <a:gd name="connsiteY28" fmla="*/ 155306 h 3232141"/>
                <a:gd name="connsiteX29" fmla="*/ 1433387 w 2273269"/>
                <a:gd name="connsiteY29" fmla="*/ 207079 h 3232141"/>
                <a:gd name="connsiteX30" fmla="*/ 1433387 w 2273269"/>
                <a:gd name="connsiteY30" fmla="*/ 298015 h 3232141"/>
                <a:gd name="connsiteX31" fmla="*/ 2081269 w 2273269"/>
                <a:gd name="connsiteY31" fmla="*/ 298015 h 3232141"/>
                <a:gd name="connsiteX32" fmla="*/ 2273269 w 2273269"/>
                <a:gd name="connsiteY32" fmla="*/ 490015 h 3232141"/>
                <a:gd name="connsiteX33" fmla="*/ 2273269 w 2273269"/>
                <a:gd name="connsiteY33" fmla="*/ 3040141 h 3232141"/>
                <a:gd name="connsiteX34" fmla="*/ 2081269 w 2273269"/>
                <a:gd name="connsiteY34" fmla="*/ 3232141 h 3232141"/>
                <a:gd name="connsiteX35" fmla="*/ 192000 w 2273269"/>
                <a:gd name="connsiteY35" fmla="*/ 3232141 h 3232141"/>
                <a:gd name="connsiteX36" fmla="*/ 0 w 2273269"/>
                <a:gd name="connsiteY36" fmla="*/ 3040141 h 3232141"/>
                <a:gd name="connsiteX37" fmla="*/ 0 w 2273269"/>
                <a:gd name="connsiteY37" fmla="*/ 490015 h 3232141"/>
                <a:gd name="connsiteX38" fmla="*/ 192000 w 2273269"/>
                <a:gd name="connsiteY38" fmla="*/ 298015 h 3232141"/>
                <a:gd name="connsiteX39" fmla="*/ 839881 w 2273269"/>
                <a:gd name="connsiteY39" fmla="*/ 298015 h 3232141"/>
                <a:gd name="connsiteX40" fmla="*/ 839881 w 2273269"/>
                <a:gd name="connsiteY40" fmla="*/ 207079 h 3232141"/>
                <a:gd name="connsiteX41" fmla="*/ 891654 w 2273269"/>
                <a:gd name="connsiteY41" fmla="*/ 155306 h 3232141"/>
                <a:gd name="connsiteX42" fmla="*/ 922408 w 2273269"/>
                <a:gd name="connsiteY42" fmla="*/ 155306 h 3232141"/>
                <a:gd name="connsiteX43" fmla="*/ 922408 w 2273269"/>
                <a:gd name="connsiteY43" fmla="*/ 51773 h 3232141"/>
                <a:gd name="connsiteX44" fmla="*/ 974181 w 2273269"/>
                <a:gd name="connsiteY44" fmla="*/ 0 h 3232141"/>
                <a:gd name="connsiteX0" fmla="*/ 1391261 w 2273269"/>
                <a:gd name="connsiteY0" fmla="*/ 1287226 h 3232141"/>
                <a:gd name="connsiteX1" fmla="*/ 893889 w 2273269"/>
                <a:gd name="connsiteY1" fmla="*/ 1396168 h 3232141"/>
                <a:gd name="connsiteX2" fmla="*/ 874749 w 2273269"/>
                <a:gd name="connsiteY2" fmla="*/ 1397368 h 3232141"/>
                <a:gd name="connsiteX3" fmla="*/ 873048 w 2273269"/>
                <a:gd name="connsiteY3" fmla="*/ 1397069 h 3232141"/>
                <a:gd name="connsiteX4" fmla="*/ 1391261 w 2273269"/>
                <a:gd name="connsiteY4" fmla="*/ 1287226 h 3232141"/>
                <a:gd name="connsiteX5" fmla="*/ 335892 w 2273269"/>
                <a:gd name="connsiteY5" fmla="*/ 524745 h 3232141"/>
                <a:gd name="connsiteX6" fmla="*/ 1937377 w 2273269"/>
                <a:gd name="connsiteY6" fmla="*/ 524745 h 3232141"/>
                <a:gd name="connsiteX7" fmla="*/ 2044403 w 2273269"/>
                <a:gd name="connsiteY7" fmla="*/ 631771 h 3232141"/>
                <a:gd name="connsiteX8" fmla="*/ 2044403 w 2273269"/>
                <a:gd name="connsiteY8" fmla="*/ 2898384 h 3232141"/>
                <a:gd name="connsiteX9" fmla="*/ 1937377 w 2273269"/>
                <a:gd name="connsiteY9" fmla="*/ 3005410 h 3232141"/>
                <a:gd name="connsiteX10" fmla="*/ 335892 w 2273269"/>
                <a:gd name="connsiteY10" fmla="*/ 3005410 h 3232141"/>
                <a:gd name="connsiteX11" fmla="*/ 228866 w 2273269"/>
                <a:gd name="connsiteY11" fmla="*/ 2898384 h 3232141"/>
                <a:gd name="connsiteX12" fmla="*/ 228866 w 2273269"/>
                <a:gd name="connsiteY12" fmla="*/ 631771 h 3232141"/>
                <a:gd name="connsiteX13" fmla="*/ 335892 w 2273269"/>
                <a:gd name="connsiteY13" fmla="*/ 524745 h 3232141"/>
                <a:gd name="connsiteX14" fmla="*/ 245659 w 2273269"/>
                <a:gd name="connsiteY14" fmla="*/ 437009 h 3232141"/>
                <a:gd name="connsiteX15" fmla="*/ 126573 w 2273269"/>
                <a:gd name="connsiteY15" fmla="*/ 556095 h 3232141"/>
                <a:gd name="connsiteX16" fmla="*/ 126573 w 2273269"/>
                <a:gd name="connsiteY16" fmla="*/ 2974061 h 3232141"/>
                <a:gd name="connsiteX17" fmla="*/ 245659 w 2273269"/>
                <a:gd name="connsiteY17" fmla="*/ 3093147 h 3232141"/>
                <a:gd name="connsiteX18" fmla="*/ 2027611 w 2273269"/>
                <a:gd name="connsiteY18" fmla="*/ 3093147 h 3232141"/>
                <a:gd name="connsiteX19" fmla="*/ 2146697 w 2273269"/>
                <a:gd name="connsiteY19" fmla="*/ 2974061 h 3232141"/>
                <a:gd name="connsiteX20" fmla="*/ 2146697 w 2273269"/>
                <a:gd name="connsiteY20" fmla="*/ 556095 h 3232141"/>
                <a:gd name="connsiteX21" fmla="*/ 2027611 w 2273269"/>
                <a:gd name="connsiteY21" fmla="*/ 437009 h 3232141"/>
                <a:gd name="connsiteX22" fmla="*/ 245659 w 2273269"/>
                <a:gd name="connsiteY22" fmla="*/ 437009 h 3232141"/>
                <a:gd name="connsiteX23" fmla="*/ 974181 w 2273269"/>
                <a:gd name="connsiteY23" fmla="*/ 0 h 3232141"/>
                <a:gd name="connsiteX24" fmla="*/ 1299087 w 2273269"/>
                <a:gd name="connsiteY24" fmla="*/ 0 h 3232141"/>
                <a:gd name="connsiteX25" fmla="*/ 1350860 w 2273269"/>
                <a:gd name="connsiteY25" fmla="*/ 51773 h 3232141"/>
                <a:gd name="connsiteX26" fmla="*/ 1350860 w 2273269"/>
                <a:gd name="connsiteY26" fmla="*/ 155306 h 3232141"/>
                <a:gd name="connsiteX27" fmla="*/ 1381614 w 2273269"/>
                <a:gd name="connsiteY27" fmla="*/ 155306 h 3232141"/>
                <a:gd name="connsiteX28" fmla="*/ 1433387 w 2273269"/>
                <a:gd name="connsiteY28" fmla="*/ 207079 h 3232141"/>
                <a:gd name="connsiteX29" fmla="*/ 1433387 w 2273269"/>
                <a:gd name="connsiteY29" fmla="*/ 298015 h 3232141"/>
                <a:gd name="connsiteX30" fmla="*/ 2081269 w 2273269"/>
                <a:gd name="connsiteY30" fmla="*/ 298015 h 3232141"/>
                <a:gd name="connsiteX31" fmla="*/ 2273269 w 2273269"/>
                <a:gd name="connsiteY31" fmla="*/ 490015 h 3232141"/>
                <a:gd name="connsiteX32" fmla="*/ 2273269 w 2273269"/>
                <a:gd name="connsiteY32" fmla="*/ 3040141 h 3232141"/>
                <a:gd name="connsiteX33" fmla="*/ 2081269 w 2273269"/>
                <a:gd name="connsiteY33" fmla="*/ 3232141 h 3232141"/>
                <a:gd name="connsiteX34" fmla="*/ 192000 w 2273269"/>
                <a:gd name="connsiteY34" fmla="*/ 3232141 h 3232141"/>
                <a:gd name="connsiteX35" fmla="*/ 0 w 2273269"/>
                <a:gd name="connsiteY35" fmla="*/ 3040141 h 3232141"/>
                <a:gd name="connsiteX36" fmla="*/ 0 w 2273269"/>
                <a:gd name="connsiteY36" fmla="*/ 490015 h 3232141"/>
                <a:gd name="connsiteX37" fmla="*/ 192000 w 2273269"/>
                <a:gd name="connsiteY37" fmla="*/ 298015 h 3232141"/>
                <a:gd name="connsiteX38" fmla="*/ 839881 w 2273269"/>
                <a:gd name="connsiteY38" fmla="*/ 298015 h 3232141"/>
                <a:gd name="connsiteX39" fmla="*/ 839881 w 2273269"/>
                <a:gd name="connsiteY39" fmla="*/ 207079 h 3232141"/>
                <a:gd name="connsiteX40" fmla="*/ 891654 w 2273269"/>
                <a:gd name="connsiteY40" fmla="*/ 155306 h 3232141"/>
                <a:gd name="connsiteX41" fmla="*/ 922408 w 2273269"/>
                <a:gd name="connsiteY41" fmla="*/ 155306 h 3232141"/>
                <a:gd name="connsiteX42" fmla="*/ 922408 w 2273269"/>
                <a:gd name="connsiteY42" fmla="*/ 51773 h 3232141"/>
                <a:gd name="connsiteX43" fmla="*/ 974181 w 2273269"/>
                <a:gd name="connsiteY43" fmla="*/ 0 h 3232141"/>
                <a:gd name="connsiteX0" fmla="*/ 873048 w 2273269"/>
                <a:gd name="connsiteY0" fmla="*/ 1397069 h 3232141"/>
                <a:gd name="connsiteX1" fmla="*/ 893889 w 2273269"/>
                <a:gd name="connsiteY1" fmla="*/ 1396168 h 3232141"/>
                <a:gd name="connsiteX2" fmla="*/ 874749 w 2273269"/>
                <a:gd name="connsiteY2" fmla="*/ 1397368 h 3232141"/>
                <a:gd name="connsiteX3" fmla="*/ 873048 w 2273269"/>
                <a:gd name="connsiteY3" fmla="*/ 1397069 h 3232141"/>
                <a:gd name="connsiteX4" fmla="*/ 335892 w 2273269"/>
                <a:gd name="connsiteY4" fmla="*/ 524745 h 3232141"/>
                <a:gd name="connsiteX5" fmla="*/ 1937377 w 2273269"/>
                <a:gd name="connsiteY5" fmla="*/ 524745 h 3232141"/>
                <a:gd name="connsiteX6" fmla="*/ 2044403 w 2273269"/>
                <a:gd name="connsiteY6" fmla="*/ 631771 h 3232141"/>
                <a:gd name="connsiteX7" fmla="*/ 2044403 w 2273269"/>
                <a:gd name="connsiteY7" fmla="*/ 2898384 h 3232141"/>
                <a:gd name="connsiteX8" fmla="*/ 1937377 w 2273269"/>
                <a:gd name="connsiteY8" fmla="*/ 3005410 h 3232141"/>
                <a:gd name="connsiteX9" fmla="*/ 335892 w 2273269"/>
                <a:gd name="connsiteY9" fmla="*/ 3005410 h 3232141"/>
                <a:gd name="connsiteX10" fmla="*/ 228866 w 2273269"/>
                <a:gd name="connsiteY10" fmla="*/ 2898384 h 3232141"/>
                <a:gd name="connsiteX11" fmla="*/ 228866 w 2273269"/>
                <a:gd name="connsiteY11" fmla="*/ 631771 h 3232141"/>
                <a:gd name="connsiteX12" fmla="*/ 335892 w 2273269"/>
                <a:gd name="connsiteY12" fmla="*/ 524745 h 3232141"/>
                <a:gd name="connsiteX13" fmla="*/ 245659 w 2273269"/>
                <a:gd name="connsiteY13" fmla="*/ 437009 h 3232141"/>
                <a:gd name="connsiteX14" fmla="*/ 126573 w 2273269"/>
                <a:gd name="connsiteY14" fmla="*/ 556095 h 3232141"/>
                <a:gd name="connsiteX15" fmla="*/ 126573 w 2273269"/>
                <a:gd name="connsiteY15" fmla="*/ 2974061 h 3232141"/>
                <a:gd name="connsiteX16" fmla="*/ 245659 w 2273269"/>
                <a:gd name="connsiteY16" fmla="*/ 3093147 h 3232141"/>
                <a:gd name="connsiteX17" fmla="*/ 2027611 w 2273269"/>
                <a:gd name="connsiteY17" fmla="*/ 3093147 h 3232141"/>
                <a:gd name="connsiteX18" fmla="*/ 2146697 w 2273269"/>
                <a:gd name="connsiteY18" fmla="*/ 2974061 h 3232141"/>
                <a:gd name="connsiteX19" fmla="*/ 2146697 w 2273269"/>
                <a:gd name="connsiteY19" fmla="*/ 556095 h 3232141"/>
                <a:gd name="connsiteX20" fmla="*/ 2027611 w 2273269"/>
                <a:gd name="connsiteY20" fmla="*/ 437009 h 3232141"/>
                <a:gd name="connsiteX21" fmla="*/ 245659 w 2273269"/>
                <a:gd name="connsiteY21" fmla="*/ 437009 h 3232141"/>
                <a:gd name="connsiteX22" fmla="*/ 974181 w 2273269"/>
                <a:gd name="connsiteY22" fmla="*/ 0 h 3232141"/>
                <a:gd name="connsiteX23" fmla="*/ 1299087 w 2273269"/>
                <a:gd name="connsiteY23" fmla="*/ 0 h 3232141"/>
                <a:gd name="connsiteX24" fmla="*/ 1350860 w 2273269"/>
                <a:gd name="connsiteY24" fmla="*/ 51773 h 3232141"/>
                <a:gd name="connsiteX25" fmla="*/ 1350860 w 2273269"/>
                <a:gd name="connsiteY25" fmla="*/ 155306 h 3232141"/>
                <a:gd name="connsiteX26" fmla="*/ 1381614 w 2273269"/>
                <a:gd name="connsiteY26" fmla="*/ 155306 h 3232141"/>
                <a:gd name="connsiteX27" fmla="*/ 1433387 w 2273269"/>
                <a:gd name="connsiteY27" fmla="*/ 207079 h 3232141"/>
                <a:gd name="connsiteX28" fmla="*/ 1433387 w 2273269"/>
                <a:gd name="connsiteY28" fmla="*/ 298015 h 3232141"/>
                <a:gd name="connsiteX29" fmla="*/ 2081269 w 2273269"/>
                <a:gd name="connsiteY29" fmla="*/ 298015 h 3232141"/>
                <a:gd name="connsiteX30" fmla="*/ 2273269 w 2273269"/>
                <a:gd name="connsiteY30" fmla="*/ 490015 h 3232141"/>
                <a:gd name="connsiteX31" fmla="*/ 2273269 w 2273269"/>
                <a:gd name="connsiteY31" fmla="*/ 3040141 h 3232141"/>
                <a:gd name="connsiteX32" fmla="*/ 2081269 w 2273269"/>
                <a:gd name="connsiteY32" fmla="*/ 3232141 h 3232141"/>
                <a:gd name="connsiteX33" fmla="*/ 192000 w 2273269"/>
                <a:gd name="connsiteY33" fmla="*/ 3232141 h 3232141"/>
                <a:gd name="connsiteX34" fmla="*/ 0 w 2273269"/>
                <a:gd name="connsiteY34" fmla="*/ 3040141 h 3232141"/>
                <a:gd name="connsiteX35" fmla="*/ 0 w 2273269"/>
                <a:gd name="connsiteY35" fmla="*/ 490015 h 3232141"/>
                <a:gd name="connsiteX36" fmla="*/ 192000 w 2273269"/>
                <a:gd name="connsiteY36" fmla="*/ 298015 h 3232141"/>
                <a:gd name="connsiteX37" fmla="*/ 839881 w 2273269"/>
                <a:gd name="connsiteY37" fmla="*/ 298015 h 3232141"/>
                <a:gd name="connsiteX38" fmla="*/ 839881 w 2273269"/>
                <a:gd name="connsiteY38" fmla="*/ 207079 h 3232141"/>
                <a:gd name="connsiteX39" fmla="*/ 891654 w 2273269"/>
                <a:gd name="connsiteY39" fmla="*/ 155306 h 3232141"/>
                <a:gd name="connsiteX40" fmla="*/ 922408 w 2273269"/>
                <a:gd name="connsiteY40" fmla="*/ 155306 h 3232141"/>
                <a:gd name="connsiteX41" fmla="*/ 922408 w 2273269"/>
                <a:gd name="connsiteY41" fmla="*/ 51773 h 3232141"/>
                <a:gd name="connsiteX42" fmla="*/ 974181 w 2273269"/>
                <a:gd name="connsiteY42" fmla="*/ 0 h 3232141"/>
                <a:gd name="connsiteX0" fmla="*/ 874749 w 2273269"/>
                <a:gd name="connsiteY0" fmla="*/ 1397368 h 3232141"/>
                <a:gd name="connsiteX1" fmla="*/ 893889 w 2273269"/>
                <a:gd name="connsiteY1" fmla="*/ 1396168 h 3232141"/>
                <a:gd name="connsiteX2" fmla="*/ 874749 w 2273269"/>
                <a:gd name="connsiteY2" fmla="*/ 1397368 h 3232141"/>
                <a:gd name="connsiteX3" fmla="*/ 335892 w 2273269"/>
                <a:gd name="connsiteY3" fmla="*/ 524745 h 3232141"/>
                <a:gd name="connsiteX4" fmla="*/ 1937377 w 2273269"/>
                <a:gd name="connsiteY4" fmla="*/ 524745 h 3232141"/>
                <a:gd name="connsiteX5" fmla="*/ 2044403 w 2273269"/>
                <a:gd name="connsiteY5" fmla="*/ 631771 h 3232141"/>
                <a:gd name="connsiteX6" fmla="*/ 2044403 w 2273269"/>
                <a:gd name="connsiteY6" fmla="*/ 2898384 h 3232141"/>
                <a:gd name="connsiteX7" fmla="*/ 1937377 w 2273269"/>
                <a:gd name="connsiteY7" fmla="*/ 3005410 h 3232141"/>
                <a:gd name="connsiteX8" fmla="*/ 335892 w 2273269"/>
                <a:gd name="connsiteY8" fmla="*/ 3005410 h 3232141"/>
                <a:gd name="connsiteX9" fmla="*/ 228866 w 2273269"/>
                <a:gd name="connsiteY9" fmla="*/ 2898384 h 3232141"/>
                <a:gd name="connsiteX10" fmla="*/ 228866 w 2273269"/>
                <a:gd name="connsiteY10" fmla="*/ 631771 h 3232141"/>
                <a:gd name="connsiteX11" fmla="*/ 335892 w 2273269"/>
                <a:gd name="connsiteY11" fmla="*/ 524745 h 3232141"/>
                <a:gd name="connsiteX12" fmla="*/ 245659 w 2273269"/>
                <a:gd name="connsiteY12" fmla="*/ 437009 h 3232141"/>
                <a:gd name="connsiteX13" fmla="*/ 126573 w 2273269"/>
                <a:gd name="connsiteY13" fmla="*/ 556095 h 3232141"/>
                <a:gd name="connsiteX14" fmla="*/ 126573 w 2273269"/>
                <a:gd name="connsiteY14" fmla="*/ 2974061 h 3232141"/>
                <a:gd name="connsiteX15" fmla="*/ 245659 w 2273269"/>
                <a:gd name="connsiteY15" fmla="*/ 3093147 h 3232141"/>
                <a:gd name="connsiteX16" fmla="*/ 2027611 w 2273269"/>
                <a:gd name="connsiteY16" fmla="*/ 3093147 h 3232141"/>
                <a:gd name="connsiteX17" fmla="*/ 2146697 w 2273269"/>
                <a:gd name="connsiteY17" fmla="*/ 2974061 h 3232141"/>
                <a:gd name="connsiteX18" fmla="*/ 2146697 w 2273269"/>
                <a:gd name="connsiteY18" fmla="*/ 556095 h 3232141"/>
                <a:gd name="connsiteX19" fmla="*/ 2027611 w 2273269"/>
                <a:gd name="connsiteY19" fmla="*/ 437009 h 3232141"/>
                <a:gd name="connsiteX20" fmla="*/ 245659 w 2273269"/>
                <a:gd name="connsiteY20" fmla="*/ 437009 h 3232141"/>
                <a:gd name="connsiteX21" fmla="*/ 974181 w 2273269"/>
                <a:gd name="connsiteY21" fmla="*/ 0 h 3232141"/>
                <a:gd name="connsiteX22" fmla="*/ 1299087 w 2273269"/>
                <a:gd name="connsiteY22" fmla="*/ 0 h 3232141"/>
                <a:gd name="connsiteX23" fmla="*/ 1350860 w 2273269"/>
                <a:gd name="connsiteY23" fmla="*/ 51773 h 3232141"/>
                <a:gd name="connsiteX24" fmla="*/ 1350860 w 2273269"/>
                <a:gd name="connsiteY24" fmla="*/ 155306 h 3232141"/>
                <a:gd name="connsiteX25" fmla="*/ 1381614 w 2273269"/>
                <a:gd name="connsiteY25" fmla="*/ 155306 h 3232141"/>
                <a:gd name="connsiteX26" fmla="*/ 1433387 w 2273269"/>
                <a:gd name="connsiteY26" fmla="*/ 207079 h 3232141"/>
                <a:gd name="connsiteX27" fmla="*/ 1433387 w 2273269"/>
                <a:gd name="connsiteY27" fmla="*/ 298015 h 3232141"/>
                <a:gd name="connsiteX28" fmla="*/ 2081269 w 2273269"/>
                <a:gd name="connsiteY28" fmla="*/ 298015 h 3232141"/>
                <a:gd name="connsiteX29" fmla="*/ 2273269 w 2273269"/>
                <a:gd name="connsiteY29" fmla="*/ 490015 h 3232141"/>
                <a:gd name="connsiteX30" fmla="*/ 2273269 w 2273269"/>
                <a:gd name="connsiteY30" fmla="*/ 3040141 h 3232141"/>
                <a:gd name="connsiteX31" fmla="*/ 2081269 w 2273269"/>
                <a:gd name="connsiteY31" fmla="*/ 3232141 h 3232141"/>
                <a:gd name="connsiteX32" fmla="*/ 192000 w 2273269"/>
                <a:gd name="connsiteY32" fmla="*/ 3232141 h 3232141"/>
                <a:gd name="connsiteX33" fmla="*/ 0 w 2273269"/>
                <a:gd name="connsiteY33" fmla="*/ 3040141 h 3232141"/>
                <a:gd name="connsiteX34" fmla="*/ 0 w 2273269"/>
                <a:gd name="connsiteY34" fmla="*/ 490015 h 3232141"/>
                <a:gd name="connsiteX35" fmla="*/ 192000 w 2273269"/>
                <a:gd name="connsiteY35" fmla="*/ 298015 h 3232141"/>
                <a:gd name="connsiteX36" fmla="*/ 839881 w 2273269"/>
                <a:gd name="connsiteY36" fmla="*/ 298015 h 3232141"/>
                <a:gd name="connsiteX37" fmla="*/ 839881 w 2273269"/>
                <a:gd name="connsiteY37" fmla="*/ 207079 h 3232141"/>
                <a:gd name="connsiteX38" fmla="*/ 891654 w 2273269"/>
                <a:gd name="connsiteY38" fmla="*/ 155306 h 3232141"/>
                <a:gd name="connsiteX39" fmla="*/ 922408 w 2273269"/>
                <a:gd name="connsiteY39" fmla="*/ 155306 h 3232141"/>
                <a:gd name="connsiteX40" fmla="*/ 922408 w 2273269"/>
                <a:gd name="connsiteY40" fmla="*/ 51773 h 3232141"/>
                <a:gd name="connsiteX41" fmla="*/ 974181 w 2273269"/>
                <a:gd name="connsiteY41" fmla="*/ 0 h 3232141"/>
                <a:gd name="connsiteX0" fmla="*/ 335892 w 2273269"/>
                <a:gd name="connsiteY0" fmla="*/ 524745 h 3232141"/>
                <a:gd name="connsiteX1" fmla="*/ 1937377 w 2273269"/>
                <a:gd name="connsiteY1" fmla="*/ 524745 h 3232141"/>
                <a:gd name="connsiteX2" fmla="*/ 2044403 w 2273269"/>
                <a:gd name="connsiteY2" fmla="*/ 631771 h 3232141"/>
                <a:gd name="connsiteX3" fmla="*/ 2044403 w 2273269"/>
                <a:gd name="connsiteY3" fmla="*/ 2898384 h 3232141"/>
                <a:gd name="connsiteX4" fmla="*/ 1937377 w 2273269"/>
                <a:gd name="connsiteY4" fmla="*/ 3005410 h 3232141"/>
                <a:gd name="connsiteX5" fmla="*/ 335892 w 2273269"/>
                <a:gd name="connsiteY5" fmla="*/ 3005410 h 3232141"/>
                <a:gd name="connsiteX6" fmla="*/ 228866 w 2273269"/>
                <a:gd name="connsiteY6" fmla="*/ 2898384 h 3232141"/>
                <a:gd name="connsiteX7" fmla="*/ 228866 w 2273269"/>
                <a:gd name="connsiteY7" fmla="*/ 631771 h 3232141"/>
                <a:gd name="connsiteX8" fmla="*/ 335892 w 2273269"/>
                <a:gd name="connsiteY8" fmla="*/ 524745 h 3232141"/>
                <a:gd name="connsiteX9" fmla="*/ 245659 w 2273269"/>
                <a:gd name="connsiteY9" fmla="*/ 437009 h 3232141"/>
                <a:gd name="connsiteX10" fmla="*/ 126573 w 2273269"/>
                <a:gd name="connsiteY10" fmla="*/ 556095 h 3232141"/>
                <a:gd name="connsiteX11" fmla="*/ 126573 w 2273269"/>
                <a:gd name="connsiteY11" fmla="*/ 2974061 h 3232141"/>
                <a:gd name="connsiteX12" fmla="*/ 245659 w 2273269"/>
                <a:gd name="connsiteY12" fmla="*/ 3093147 h 3232141"/>
                <a:gd name="connsiteX13" fmla="*/ 2027611 w 2273269"/>
                <a:gd name="connsiteY13" fmla="*/ 3093147 h 3232141"/>
                <a:gd name="connsiteX14" fmla="*/ 2146697 w 2273269"/>
                <a:gd name="connsiteY14" fmla="*/ 2974061 h 3232141"/>
                <a:gd name="connsiteX15" fmla="*/ 2146697 w 2273269"/>
                <a:gd name="connsiteY15" fmla="*/ 556095 h 3232141"/>
                <a:gd name="connsiteX16" fmla="*/ 2027611 w 2273269"/>
                <a:gd name="connsiteY16" fmla="*/ 437009 h 3232141"/>
                <a:gd name="connsiteX17" fmla="*/ 245659 w 2273269"/>
                <a:gd name="connsiteY17" fmla="*/ 437009 h 3232141"/>
                <a:gd name="connsiteX18" fmla="*/ 974181 w 2273269"/>
                <a:gd name="connsiteY18" fmla="*/ 0 h 3232141"/>
                <a:gd name="connsiteX19" fmla="*/ 1299087 w 2273269"/>
                <a:gd name="connsiteY19" fmla="*/ 0 h 3232141"/>
                <a:gd name="connsiteX20" fmla="*/ 1350860 w 2273269"/>
                <a:gd name="connsiteY20" fmla="*/ 51773 h 3232141"/>
                <a:gd name="connsiteX21" fmla="*/ 1350860 w 2273269"/>
                <a:gd name="connsiteY21" fmla="*/ 155306 h 3232141"/>
                <a:gd name="connsiteX22" fmla="*/ 1381614 w 2273269"/>
                <a:gd name="connsiteY22" fmla="*/ 155306 h 3232141"/>
                <a:gd name="connsiteX23" fmla="*/ 1433387 w 2273269"/>
                <a:gd name="connsiteY23" fmla="*/ 207079 h 3232141"/>
                <a:gd name="connsiteX24" fmla="*/ 1433387 w 2273269"/>
                <a:gd name="connsiteY24" fmla="*/ 298015 h 3232141"/>
                <a:gd name="connsiteX25" fmla="*/ 2081269 w 2273269"/>
                <a:gd name="connsiteY25" fmla="*/ 298015 h 3232141"/>
                <a:gd name="connsiteX26" fmla="*/ 2273269 w 2273269"/>
                <a:gd name="connsiteY26" fmla="*/ 490015 h 3232141"/>
                <a:gd name="connsiteX27" fmla="*/ 2273269 w 2273269"/>
                <a:gd name="connsiteY27" fmla="*/ 3040141 h 3232141"/>
                <a:gd name="connsiteX28" fmla="*/ 2081269 w 2273269"/>
                <a:gd name="connsiteY28" fmla="*/ 3232141 h 3232141"/>
                <a:gd name="connsiteX29" fmla="*/ 192000 w 2273269"/>
                <a:gd name="connsiteY29" fmla="*/ 3232141 h 3232141"/>
                <a:gd name="connsiteX30" fmla="*/ 0 w 2273269"/>
                <a:gd name="connsiteY30" fmla="*/ 3040141 h 3232141"/>
                <a:gd name="connsiteX31" fmla="*/ 0 w 2273269"/>
                <a:gd name="connsiteY31" fmla="*/ 490015 h 3232141"/>
                <a:gd name="connsiteX32" fmla="*/ 192000 w 2273269"/>
                <a:gd name="connsiteY32" fmla="*/ 298015 h 3232141"/>
                <a:gd name="connsiteX33" fmla="*/ 839881 w 2273269"/>
                <a:gd name="connsiteY33" fmla="*/ 298015 h 3232141"/>
                <a:gd name="connsiteX34" fmla="*/ 839881 w 2273269"/>
                <a:gd name="connsiteY34" fmla="*/ 207079 h 3232141"/>
                <a:gd name="connsiteX35" fmla="*/ 891654 w 2273269"/>
                <a:gd name="connsiteY35" fmla="*/ 155306 h 3232141"/>
                <a:gd name="connsiteX36" fmla="*/ 922408 w 2273269"/>
                <a:gd name="connsiteY36" fmla="*/ 155306 h 3232141"/>
                <a:gd name="connsiteX37" fmla="*/ 922408 w 2273269"/>
                <a:gd name="connsiteY37" fmla="*/ 51773 h 3232141"/>
                <a:gd name="connsiteX38" fmla="*/ 974181 w 2273269"/>
                <a:gd name="connsiteY38" fmla="*/ 0 h 323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73269" h="3232141">
                  <a:moveTo>
                    <a:pt x="335892" y="524745"/>
                  </a:moveTo>
                  <a:lnTo>
                    <a:pt x="1937377" y="524745"/>
                  </a:lnTo>
                  <a:cubicBezTo>
                    <a:pt x="1996486" y="524745"/>
                    <a:pt x="2044403" y="572662"/>
                    <a:pt x="2044403" y="631771"/>
                  </a:cubicBezTo>
                  <a:lnTo>
                    <a:pt x="2044403" y="2898384"/>
                  </a:lnTo>
                  <a:cubicBezTo>
                    <a:pt x="2044403" y="2957493"/>
                    <a:pt x="1996486" y="3005410"/>
                    <a:pt x="1937377" y="3005410"/>
                  </a:cubicBezTo>
                  <a:lnTo>
                    <a:pt x="335892" y="3005410"/>
                  </a:lnTo>
                  <a:cubicBezTo>
                    <a:pt x="276783" y="3005410"/>
                    <a:pt x="228866" y="2957493"/>
                    <a:pt x="228866" y="2898384"/>
                  </a:cubicBezTo>
                  <a:lnTo>
                    <a:pt x="228866" y="631771"/>
                  </a:lnTo>
                  <a:cubicBezTo>
                    <a:pt x="228866" y="572662"/>
                    <a:pt x="276783" y="524745"/>
                    <a:pt x="335892" y="524745"/>
                  </a:cubicBezTo>
                  <a:close/>
                  <a:moveTo>
                    <a:pt x="245659" y="437009"/>
                  </a:moveTo>
                  <a:cubicBezTo>
                    <a:pt x="179890" y="437009"/>
                    <a:pt x="126573" y="490326"/>
                    <a:pt x="126573" y="556095"/>
                  </a:cubicBezTo>
                  <a:lnTo>
                    <a:pt x="126573" y="2974061"/>
                  </a:lnTo>
                  <a:cubicBezTo>
                    <a:pt x="126573" y="3039830"/>
                    <a:pt x="179890" y="3093147"/>
                    <a:pt x="245659" y="3093147"/>
                  </a:cubicBezTo>
                  <a:lnTo>
                    <a:pt x="2027611" y="3093147"/>
                  </a:lnTo>
                  <a:cubicBezTo>
                    <a:pt x="2093380" y="3093147"/>
                    <a:pt x="2146697" y="3039830"/>
                    <a:pt x="2146697" y="2974061"/>
                  </a:cubicBezTo>
                  <a:lnTo>
                    <a:pt x="2146697" y="556095"/>
                  </a:lnTo>
                  <a:cubicBezTo>
                    <a:pt x="2146697" y="490326"/>
                    <a:pt x="2093380" y="437009"/>
                    <a:pt x="2027611" y="437009"/>
                  </a:cubicBezTo>
                  <a:lnTo>
                    <a:pt x="245659" y="437009"/>
                  </a:lnTo>
                  <a:close/>
                  <a:moveTo>
                    <a:pt x="974181" y="0"/>
                  </a:moveTo>
                  <a:lnTo>
                    <a:pt x="1299087" y="0"/>
                  </a:lnTo>
                  <a:cubicBezTo>
                    <a:pt x="1327680" y="0"/>
                    <a:pt x="1350860" y="23180"/>
                    <a:pt x="1350860" y="51773"/>
                  </a:cubicBezTo>
                  <a:lnTo>
                    <a:pt x="1350860" y="155306"/>
                  </a:lnTo>
                  <a:lnTo>
                    <a:pt x="1381614" y="155306"/>
                  </a:lnTo>
                  <a:cubicBezTo>
                    <a:pt x="1410207" y="155306"/>
                    <a:pt x="1433387" y="178486"/>
                    <a:pt x="1433387" y="207079"/>
                  </a:cubicBezTo>
                  <a:lnTo>
                    <a:pt x="1433387" y="298015"/>
                  </a:lnTo>
                  <a:lnTo>
                    <a:pt x="2081269" y="298015"/>
                  </a:lnTo>
                  <a:cubicBezTo>
                    <a:pt x="2187308" y="298015"/>
                    <a:pt x="2273269" y="383976"/>
                    <a:pt x="2273269" y="490015"/>
                  </a:cubicBezTo>
                  <a:lnTo>
                    <a:pt x="2273269" y="3040141"/>
                  </a:lnTo>
                  <a:cubicBezTo>
                    <a:pt x="2273269" y="3146180"/>
                    <a:pt x="2187308" y="3232141"/>
                    <a:pt x="2081269" y="3232141"/>
                  </a:cubicBezTo>
                  <a:lnTo>
                    <a:pt x="192000" y="3232141"/>
                  </a:lnTo>
                  <a:cubicBezTo>
                    <a:pt x="85961" y="3232141"/>
                    <a:pt x="0" y="3146180"/>
                    <a:pt x="0" y="3040141"/>
                  </a:cubicBezTo>
                  <a:lnTo>
                    <a:pt x="0" y="490015"/>
                  </a:lnTo>
                  <a:cubicBezTo>
                    <a:pt x="0" y="383976"/>
                    <a:pt x="85961" y="298015"/>
                    <a:pt x="192000" y="298015"/>
                  </a:cubicBezTo>
                  <a:lnTo>
                    <a:pt x="839881" y="298015"/>
                  </a:lnTo>
                  <a:lnTo>
                    <a:pt x="839881" y="207079"/>
                  </a:lnTo>
                  <a:cubicBezTo>
                    <a:pt x="839881" y="178486"/>
                    <a:pt x="863061" y="155306"/>
                    <a:pt x="891654" y="155306"/>
                  </a:cubicBezTo>
                  <a:lnTo>
                    <a:pt x="922408" y="155306"/>
                  </a:lnTo>
                  <a:lnTo>
                    <a:pt x="922408" y="51773"/>
                  </a:lnTo>
                  <a:cubicBezTo>
                    <a:pt x="922408" y="23180"/>
                    <a:pt x="945588" y="0"/>
                    <a:pt x="974181" y="0"/>
                  </a:cubicBezTo>
                  <a:close/>
                </a:path>
              </a:pathLst>
            </a:custGeom>
            <a:solidFill>
              <a:srgbClr val="5EBE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EC60F8E-7097-404A-B112-DF1F59CE74F8}"/>
                </a:ext>
              </a:extLst>
            </p:cNvPr>
            <p:cNvSpPr/>
            <p:nvPr/>
          </p:nvSpPr>
          <p:spPr>
            <a:xfrm>
              <a:off x="7550917" y="3528039"/>
              <a:ext cx="46125" cy="49007"/>
            </a:xfrm>
            <a:prstGeom prst="roundRect">
              <a:avLst/>
            </a:prstGeom>
            <a:solidFill>
              <a:srgbClr val="5EBEE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1CE9FF0-C068-0D4A-B6A3-4BD986DA3000}"/>
                </a:ext>
              </a:extLst>
            </p:cNvPr>
            <p:cNvCxnSpPr/>
            <p:nvPr/>
          </p:nvCxnSpPr>
          <p:spPr>
            <a:xfrm>
              <a:off x="7622295" y="3577045"/>
              <a:ext cx="29789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0D8787-C0AC-5048-B7BD-400285C6C90B}"/>
                </a:ext>
              </a:extLst>
            </p:cNvPr>
            <p:cNvCxnSpPr/>
            <p:nvPr/>
          </p:nvCxnSpPr>
          <p:spPr>
            <a:xfrm>
              <a:off x="7629885" y="3660315"/>
              <a:ext cx="29789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793FBE2-B31F-0D48-831C-E53768DB8D45}"/>
                </a:ext>
              </a:extLst>
            </p:cNvPr>
            <p:cNvCxnSpPr/>
            <p:nvPr/>
          </p:nvCxnSpPr>
          <p:spPr>
            <a:xfrm>
              <a:off x="7629885" y="3845921"/>
              <a:ext cx="29789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EF9297-A70B-D248-9D70-22C45BF29B8D}"/>
                </a:ext>
              </a:extLst>
            </p:cNvPr>
            <p:cNvCxnSpPr/>
            <p:nvPr/>
          </p:nvCxnSpPr>
          <p:spPr>
            <a:xfrm>
              <a:off x="7629885" y="3754417"/>
              <a:ext cx="29789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 Same Side Corner Rectangle 8">
              <a:extLst>
                <a:ext uri="{FF2B5EF4-FFF2-40B4-BE49-F238E27FC236}">
                  <a16:creationId xmlns:a16="http://schemas.microsoft.com/office/drawing/2014/main" id="{1D98D848-527E-504E-B44A-572D73737EB4}"/>
                </a:ext>
              </a:extLst>
            </p:cNvPr>
            <p:cNvSpPr/>
            <p:nvPr/>
          </p:nvSpPr>
          <p:spPr>
            <a:xfrm>
              <a:off x="7553182" y="3357059"/>
              <a:ext cx="87720" cy="99888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A59EEFC-9663-1B48-893D-B27263E10206}"/>
                </a:ext>
              </a:extLst>
            </p:cNvPr>
            <p:cNvSpPr/>
            <p:nvPr/>
          </p:nvSpPr>
          <p:spPr>
            <a:xfrm>
              <a:off x="7550917" y="3611309"/>
              <a:ext cx="46125" cy="49007"/>
            </a:xfrm>
            <a:prstGeom prst="roundRect">
              <a:avLst/>
            </a:prstGeom>
            <a:solidFill>
              <a:srgbClr val="5EBEE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58059C53-DD56-3042-B216-32FD429DDD0C}"/>
                </a:ext>
              </a:extLst>
            </p:cNvPr>
            <p:cNvSpPr/>
            <p:nvPr/>
          </p:nvSpPr>
          <p:spPr>
            <a:xfrm>
              <a:off x="7550916" y="3705410"/>
              <a:ext cx="46125" cy="49007"/>
            </a:xfrm>
            <a:prstGeom prst="roundRect">
              <a:avLst/>
            </a:prstGeom>
            <a:solidFill>
              <a:srgbClr val="5EBEE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B09A8DA6-8079-DE44-A34F-F6DA901DEF27}"/>
                </a:ext>
              </a:extLst>
            </p:cNvPr>
            <p:cNvSpPr/>
            <p:nvPr/>
          </p:nvSpPr>
          <p:spPr>
            <a:xfrm>
              <a:off x="7550916" y="3796552"/>
              <a:ext cx="46125" cy="49007"/>
            </a:xfrm>
            <a:prstGeom prst="roundRect">
              <a:avLst/>
            </a:prstGeom>
            <a:solidFill>
              <a:srgbClr val="5EBEE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47">
              <a:extLst>
                <a:ext uri="{FF2B5EF4-FFF2-40B4-BE49-F238E27FC236}">
                  <a16:creationId xmlns:a16="http://schemas.microsoft.com/office/drawing/2014/main" id="{EF0A5EDB-1795-1E4C-A2AC-0FC5A6B8D1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4726" y="3350142"/>
              <a:ext cx="115463" cy="115461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CFA9D8-B766-6F48-9776-AE9FFE122B2B}"/>
              </a:ext>
            </a:extLst>
          </p:cNvPr>
          <p:cNvGrpSpPr/>
          <p:nvPr/>
        </p:nvGrpSpPr>
        <p:grpSpPr>
          <a:xfrm>
            <a:off x="975791" y="1322255"/>
            <a:ext cx="1126432" cy="747588"/>
            <a:chOff x="975791" y="1322255"/>
            <a:chExt cx="1126432" cy="747588"/>
          </a:xfrm>
        </p:grpSpPr>
        <p:sp>
          <p:nvSpPr>
            <p:cNvPr id="72" name="사각형: 둥근 모서리 108">
              <a:extLst>
                <a:ext uri="{FF2B5EF4-FFF2-40B4-BE49-F238E27FC236}">
                  <a16:creationId xmlns:a16="http://schemas.microsoft.com/office/drawing/2014/main" id="{B09A3A89-0116-2041-A93E-42ED05C3D79A}"/>
                </a:ext>
              </a:extLst>
            </p:cNvPr>
            <p:cNvSpPr/>
            <p:nvPr/>
          </p:nvSpPr>
          <p:spPr>
            <a:xfrm>
              <a:off x="975791" y="1322255"/>
              <a:ext cx="1086385" cy="747588"/>
            </a:xfrm>
            <a:prstGeom prst="roundRect">
              <a:avLst/>
            </a:prstGeom>
            <a:solidFill>
              <a:srgbClr val="5EB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사각형: 둥근 모서리 109">
              <a:extLst>
                <a:ext uri="{FF2B5EF4-FFF2-40B4-BE49-F238E27FC236}">
                  <a16:creationId xmlns:a16="http://schemas.microsoft.com/office/drawing/2014/main" id="{A7FB90A8-EE85-0946-AC6D-A6A71409E35F}"/>
                </a:ext>
              </a:extLst>
            </p:cNvPr>
            <p:cNvSpPr/>
            <p:nvPr/>
          </p:nvSpPr>
          <p:spPr>
            <a:xfrm>
              <a:off x="1026900" y="1384755"/>
              <a:ext cx="984167" cy="622587"/>
            </a:xfrm>
            <a:prstGeom prst="roundRect">
              <a:avLst>
                <a:gd name="adj" fmla="val 12614"/>
              </a:avLst>
            </a:prstGeom>
            <a:noFill/>
            <a:ln w="2222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사각형: 둥근 모서리 110">
              <a:extLst>
                <a:ext uri="{FF2B5EF4-FFF2-40B4-BE49-F238E27FC236}">
                  <a16:creationId xmlns:a16="http://schemas.microsoft.com/office/drawing/2014/main" id="{6A0F87DF-87A5-1C4C-92FA-D80572F4255B}"/>
                </a:ext>
              </a:extLst>
            </p:cNvPr>
            <p:cNvSpPr/>
            <p:nvPr/>
          </p:nvSpPr>
          <p:spPr>
            <a:xfrm>
              <a:off x="1777672" y="1584380"/>
              <a:ext cx="324551" cy="223337"/>
            </a:xfrm>
            <a:prstGeom prst="roundRect">
              <a:avLst/>
            </a:prstGeom>
            <a:solidFill>
              <a:srgbClr val="5EBEE4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타원 111">
              <a:extLst>
                <a:ext uri="{FF2B5EF4-FFF2-40B4-BE49-F238E27FC236}">
                  <a16:creationId xmlns:a16="http://schemas.microsoft.com/office/drawing/2014/main" id="{F3A20973-CE92-9645-805A-AE26254206C5}"/>
                </a:ext>
              </a:extLst>
            </p:cNvPr>
            <p:cNvSpPr/>
            <p:nvPr/>
          </p:nvSpPr>
          <p:spPr>
            <a:xfrm>
              <a:off x="1831554" y="1628756"/>
              <a:ext cx="134587" cy="1345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Block Arc 11">
              <a:extLst>
                <a:ext uri="{FF2B5EF4-FFF2-40B4-BE49-F238E27FC236}">
                  <a16:creationId xmlns:a16="http://schemas.microsoft.com/office/drawing/2014/main" id="{3216CCA6-6C1D-524D-9A71-C59F7B105041}"/>
                </a:ext>
              </a:extLst>
            </p:cNvPr>
            <p:cNvSpPr/>
            <p:nvPr/>
          </p:nvSpPr>
          <p:spPr>
            <a:xfrm>
              <a:off x="1377731" y="1488145"/>
              <a:ext cx="257331" cy="418711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CC993B-7C50-1849-914C-4567808BCF73}"/>
              </a:ext>
            </a:extLst>
          </p:cNvPr>
          <p:cNvGrpSpPr/>
          <p:nvPr/>
        </p:nvGrpSpPr>
        <p:grpSpPr>
          <a:xfrm>
            <a:off x="2838032" y="1350458"/>
            <a:ext cx="3610311" cy="3265896"/>
            <a:chOff x="2838032" y="1350458"/>
            <a:chExt cx="3610311" cy="326589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B68C291-E111-374B-B1B1-34DF225B0C01}"/>
                </a:ext>
              </a:extLst>
            </p:cNvPr>
            <p:cNvGrpSpPr/>
            <p:nvPr/>
          </p:nvGrpSpPr>
          <p:grpSpPr>
            <a:xfrm>
              <a:off x="2838032" y="1350458"/>
              <a:ext cx="3610311" cy="3265896"/>
              <a:chOff x="2838032" y="1350458"/>
              <a:chExt cx="3610311" cy="3265896"/>
            </a:xfrm>
          </p:grpSpPr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B04E6C34-613D-764E-85D7-61AC37388A04}"/>
                  </a:ext>
                </a:extLst>
              </p:cNvPr>
              <p:cNvSpPr/>
              <p:nvPr/>
            </p:nvSpPr>
            <p:spPr>
              <a:xfrm rot="19910795">
                <a:off x="3788243" y="2724389"/>
                <a:ext cx="2660100" cy="1881953"/>
              </a:xfrm>
              <a:custGeom>
                <a:avLst/>
                <a:gdLst>
                  <a:gd name="connsiteX0" fmla="*/ 2371794 w 2660100"/>
                  <a:gd name="connsiteY0" fmla="*/ 0 h 1881953"/>
                  <a:gd name="connsiteX1" fmla="*/ 2660100 w 2660100"/>
                  <a:gd name="connsiteY1" fmla="*/ 995046 h 1881953"/>
                  <a:gd name="connsiteX2" fmla="*/ 2582444 w 2660100"/>
                  <a:gd name="connsiteY2" fmla="*/ 1124065 h 1881953"/>
                  <a:gd name="connsiteX3" fmla="*/ 505262 w 2660100"/>
                  <a:gd name="connsiteY3" fmla="*/ 1753380 h 1881953"/>
                  <a:gd name="connsiteX4" fmla="*/ 409320 w 2660100"/>
                  <a:gd name="connsiteY4" fmla="*/ 1708107 h 1881953"/>
                  <a:gd name="connsiteX5" fmla="*/ 0 w 2660100"/>
                  <a:gd name="connsiteY5" fmla="*/ 0 h 1881953"/>
                  <a:gd name="connsiteX6" fmla="*/ 2371794 w 2660100"/>
                  <a:gd name="connsiteY6" fmla="*/ 0 h 188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0100" h="1881953">
                    <a:moveTo>
                      <a:pt x="2371794" y="0"/>
                    </a:moveTo>
                    <a:lnTo>
                      <a:pt x="2660100" y="995046"/>
                    </a:lnTo>
                    <a:lnTo>
                      <a:pt x="2582444" y="1124065"/>
                    </a:lnTo>
                    <a:cubicBezTo>
                      <a:pt x="2128127" y="1798874"/>
                      <a:pt x="1257412" y="2062671"/>
                      <a:pt x="505262" y="1753380"/>
                    </a:cubicBezTo>
                    <a:lnTo>
                      <a:pt x="409320" y="1708107"/>
                    </a:lnTo>
                    <a:lnTo>
                      <a:pt x="0" y="0"/>
                    </a:lnTo>
                    <a:lnTo>
                      <a:pt x="2371794" y="0"/>
                    </a:lnTo>
                    <a:close/>
                  </a:path>
                </a:pathLst>
              </a:custGeom>
              <a:solidFill>
                <a:srgbClr val="187EA1">
                  <a:alpha val="9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A63005CA-C228-FD48-805C-B21A8B886F1D}"/>
                  </a:ext>
                </a:extLst>
              </p:cNvPr>
              <p:cNvSpPr/>
              <p:nvPr/>
            </p:nvSpPr>
            <p:spPr>
              <a:xfrm rot="19910795">
                <a:off x="2838032" y="1350458"/>
                <a:ext cx="3439180" cy="3265896"/>
              </a:xfrm>
              <a:custGeom>
                <a:avLst/>
                <a:gdLst>
                  <a:gd name="connsiteX0" fmla="*/ 2530978 w 3439180"/>
                  <a:gd name="connsiteY0" fmla="*/ 203680 h 3265896"/>
                  <a:gd name="connsiteX1" fmla="*/ 3235335 w 3439180"/>
                  <a:gd name="connsiteY1" fmla="*/ 2531020 h 3265896"/>
                  <a:gd name="connsiteX2" fmla="*/ 3222205 w 3439180"/>
                  <a:gd name="connsiteY2" fmla="*/ 2552835 h 3265896"/>
                  <a:gd name="connsiteX3" fmla="*/ 2933899 w 3439180"/>
                  <a:gd name="connsiteY3" fmla="*/ 1557789 h 3265896"/>
                  <a:gd name="connsiteX4" fmla="*/ 562105 w 3439180"/>
                  <a:gd name="connsiteY4" fmla="*/ 1557789 h 3265896"/>
                  <a:gd name="connsiteX5" fmla="*/ 971425 w 3439180"/>
                  <a:gd name="connsiteY5" fmla="*/ 3265896 h 3265896"/>
                  <a:gd name="connsiteX6" fmla="*/ 908202 w 3439180"/>
                  <a:gd name="connsiteY6" fmla="*/ 3236062 h 3265896"/>
                  <a:gd name="connsiteX7" fmla="*/ 203845 w 3439180"/>
                  <a:gd name="connsiteY7" fmla="*/ 908722 h 3265896"/>
                  <a:gd name="connsiteX8" fmla="*/ 2530978 w 3439180"/>
                  <a:gd name="connsiteY8" fmla="*/ 203680 h 32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39180" h="3265896">
                    <a:moveTo>
                      <a:pt x="2530978" y="203680"/>
                    </a:moveTo>
                    <a:cubicBezTo>
                      <a:pt x="3368101" y="651665"/>
                      <a:pt x="3683452" y="1693651"/>
                      <a:pt x="3235335" y="2531020"/>
                    </a:cubicBezTo>
                    <a:lnTo>
                      <a:pt x="3222205" y="2552835"/>
                    </a:lnTo>
                    <a:lnTo>
                      <a:pt x="2933899" y="1557789"/>
                    </a:lnTo>
                    <a:lnTo>
                      <a:pt x="562105" y="1557789"/>
                    </a:lnTo>
                    <a:lnTo>
                      <a:pt x="971425" y="3265896"/>
                    </a:lnTo>
                    <a:lnTo>
                      <a:pt x="908202" y="3236062"/>
                    </a:lnTo>
                    <a:cubicBezTo>
                      <a:pt x="71080" y="2788077"/>
                      <a:pt x="-244272" y="1746091"/>
                      <a:pt x="203845" y="908722"/>
                    </a:cubicBezTo>
                    <a:cubicBezTo>
                      <a:pt x="651963" y="71352"/>
                      <a:pt x="1693856" y="-244305"/>
                      <a:pt x="2530978" y="203680"/>
                    </a:cubicBezTo>
                    <a:close/>
                  </a:path>
                </a:pathLst>
              </a:custGeom>
              <a:solidFill>
                <a:srgbClr val="187EA1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999" r="539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3" t="18622" r="48055" b="42520"/>
            <a:stretch/>
          </p:blipFill>
          <p:spPr>
            <a:xfrm>
              <a:off x="3381701" y="2074845"/>
              <a:ext cx="2377440" cy="1595564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1045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6" grpId="0"/>
      <p:bldP spid="7" grpId="0"/>
      <p:bldP spid="4" grpId="0"/>
      <p:bldP spid="16" grpId="0"/>
      <p:bldP spid="17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297" y="327765"/>
            <a:ext cx="7014180" cy="794807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sz="3200" b="1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Pays for Our Health Care?</a:t>
            </a:r>
            <a:br>
              <a:rPr lang="en-US" sz="3200" b="1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167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$3.6 trillion annually under current law   </a:t>
            </a:r>
            <a:endParaRPr lang="en-US" sz="3200" dirty="0">
              <a:solidFill>
                <a:srgbClr val="1674A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22" y="6460364"/>
            <a:ext cx="7863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https://www.kff.org/health-reform/slide/current-status-of-the-medicaid-expansion-decision/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6085C3-BEBA-0546-A289-FFF215EF6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45613"/>
            <a:ext cx="1304950" cy="5643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779F72-1889-7741-BAA1-D3A3FCB616A5}"/>
              </a:ext>
            </a:extLst>
          </p:cNvPr>
          <p:cNvSpPr/>
          <p:nvPr/>
        </p:nvSpPr>
        <p:spPr>
          <a:xfrm>
            <a:off x="0" y="6483637"/>
            <a:ext cx="9144000" cy="391372"/>
          </a:xfrm>
          <a:prstGeom prst="rect">
            <a:avLst/>
          </a:prstGeom>
          <a:solidFill>
            <a:srgbClr val="2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847" y="6533063"/>
            <a:ext cx="6357688" cy="457493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1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Health Care Spending in 2020 from NY Times Upshot </a:t>
            </a:r>
          </a:p>
          <a:p>
            <a:pPr algn="r">
              <a:lnSpc>
                <a:spcPts val="2100"/>
              </a:lnSpc>
            </a:pP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ts val="2100"/>
              </a:lnSpc>
            </a:pPr>
            <a:endParaRPr lang="en-US" sz="1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ts val="2100"/>
              </a:lnSpc>
            </a:pPr>
            <a:endParaRPr lang="en-US" sz="1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ts val="2100"/>
              </a:lnSpc>
            </a:pPr>
            <a:endParaRPr lang="en-US" sz="1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ts val="2100"/>
              </a:lnSpc>
              <a:buNone/>
            </a:pPr>
            <a:endParaRPr lang="en-US" sz="1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1" indent="0" algn="r">
              <a:lnSpc>
                <a:spcPts val="2100"/>
              </a:lnSpc>
              <a:buSzPct val="80000"/>
              <a:buNone/>
            </a:pPr>
            <a:endParaRPr lang="en-US" sz="1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ts val="2100"/>
              </a:lnSpc>
            </a:pPr>
            <a:endParaRPr lang="en-US" sz="1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253AF9E-89A1-4445-A0EE-E1734D9E8379}"/>
              </a:ext>
            </a:extLst>
          </p:cNvPr>
          <p:cNvGrpSpPr/>
          <p:nvPr/>
        </p:nvGrpSpPr>
        <p:grpSpPr>
          <a:xfrm>
            <a:off x="84422" y="1819441"/>
            <a:ext cx="8987796" cy="3993236"/>
            <a:chOff x="171886" y="1806486"/>
            <a:chExt cx="8987796" cy="39932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6C24E3-2357-6444-99B2-FF8E25782CAC}"/>
                </a:ext>
              </a:extLst>
            </p:cNvPr>
            <p:cNvGrpSpPr/>
            <p:nvPr/>
          </p:nvGrpSpPr>
          <p:grpSpPr>
            <a:xfrm>
              <a:off x="178207" y="1806486"/>
              <a:ext cx="8965793" cy="3993236"/>
              <a:chOff x="113067" y="1682092"/>
              <a:chExt cx="8965793" cy="399323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5EFE4A-47FE-484D-A456-9761A91EE9D2}"/>
                  </a:ext>
                </a:extLst>
              </p:cNvPr>
              <p:cNvSpPr/>
              <p:nvPr/>
            </p:nvSpPr>
            <p:spPr>
              <a:xfrm>
                <a:off x="113067" y="1682092"/>
                <a:ext cx="4079630" cy="1845033"/>
              </a:xfrm>
              <a:prstGeom prst="rect">
                <a:avLst/>
              </a:prstGeom>
              <a:solidFill>
                <a:srgbClr val="F7746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E1FF4F5-C45F-914B-BDB2-8B732112DF7A}"/>
                  </a:ext>
                </a:extLst>
              </p:cNvPr>
              <p:cNvSpPr/>
              <p:nvPr/>
            </p:nvSpPr>
            <p:spPr>
              <a:xfrm>
                <a:off x="113067" y="3533946"/>
                <a:ext cx="3423138" cy="1406770"/>
              </a:xfrm>
              <a:prstGeom prst="rect">
                <a:avLst/>
              </a:prstGeom>
              <a:solidFill>
                <a:srgbClr val="F9978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C1E9A5-AFB1-E046-89DB-BFBE7D04DC84}"/>
                  </a:ext>
                </a:extLst>
              </p:cNvPr>
              <p:cNvSpPr/>
              <p:nvPr/>
            </p:nvSpPr>
            <p:spPr>
              <a:xfrm>
                <a:off x="113067" y="4940716"/>
                <a:ext cx="3824083" cy="726658"/>
              </a:xfrm>
              <a:prstGeom prst="rect">
                <a:avLst/>
              </a:prstGeom>
              <a:solidFill>
                <a:srgbClr val="AFA1C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2505C7-A09E-0942-ACAD-72A4033E062B}"/>
                  </a:ext>
                </a:extLst>
              </p:cNvPr>
              <p:cNvSpPr/>
              <p:nvPr/>
            </p:nvSpPr>
            <p:spPr>
              <a:xfrm>
                <a:off x="3920185" y="4940716"/>
                <a:ext cx="266191" cy="726658"/>
              </a:xfrm>
              <a:prstGeom prst="rect">
                <a:avLst/>
              </a:prstGeom>
              <a:solidFill>
                <a:srgbClr val="C2B8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18DCCF6-C73C-6144-AC90-302B5BA455CE}"/>
                  </a:ext>
                </a:extLst>
              </p:cNvPr>
              <p:cNvSpPr/>
              <p:nvPr/>
            </p:nvSpPr>
            <p:spPr>
              <a:xfrm>
                <a:off x="3542525" y="3533946"/>
                <a:ext cx="665855" cy="993550"/>
              </a:xfrm>
              <a:prstGeom prst="rect">
                <a:avLst/>
              </a:prstGeom>
              <a:solidFill>
                <a:srgbClr val="F9B2A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8D288A3-9F20-C749-ABB1-208440870981}"/>
                  </a:ext>
                </a:extLst>
              </p:cNvPr>
              <p:cNvSpPr/>
              <p:nvPr/>
            </p:nvSpPr>
            <p:spPr>
              <a:xfrm>
                <a:off x="3542524" y="4529279"/>
                <a:ext cx="665855" cy="413008"/>
              </a:xfrm>
              <a:prstGeom prst="rect">
                <a:avLst/>
              </a:prstGeom>
              <a:solidFill>
                <a:srgbClr val="FDDB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CF8830-462E-DA43-9864-F1EC62088C23}"/>
                  </a:ext>
                </a:extLst>
              </p:cNvPr>
              <p:cNvSpPr/>
              <p:nvPr/>
            </p:nvSpPr>
            <p:spPr>
              <a:xfrm>
                <a:off x="4192697" y="1691573"/>
                <a:ext cx="4886163" cy="2025794"/>
              </a:xfrm>
              <a:prstGeom prst="rect">
                <a:avLst/>
              </a:prstGeom>
              <a:solidFill>
                <a:srgbClr val="CBE15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4936A3E-53B7-FE49-B03D-BD3A868F327F}"/>
                  </a:ext>
                </a:extLst>
              </p:cNvPr>
              <p:cNvSpPr/>
              <p:nvPr/>
            </p:nvSpPr>
            <p:spPr>
              <a:xfrm>
                <a:off x="4192697" y="3708511"/>
                <a:ext cx="4886163" cy="1966817"/>
              </a:xfrm>
              <a:prstGeom prst="rect">
                <a:avLst/>
              </a:prstGeom>
              <a:solidFill>
                <a:srgbClr val="84B7D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CA0E8B-EB84-F041-AB18-52EB5BFB1723}"/>
                </a:ext>
              </a:extLst>
            </p:cNvPr>
            <p:cNvSpPr txBox="1"/>
            <p:nvPr/>
          </p:nvSpPr>
          <p:spPr>
            <a:xfrm>
              <a:off x="193887" y="2224755"/>
              <a:ext cx="4079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Medicare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61E5DB-6541-4042-A1F6-0CCE6C5280B6}"/>
                </a:ext>
              </a:extLst>
            </p:cNvPr>
            <p:cNvSpPr txBox="1"/>
            <p:nvPr/>
          </p:nvSpPr>
          <p:spPr>
            <a:xfrm>
              <a:off x="178203" y="2683520"/>
              <a:ext cx="4063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Federal Government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8DFA46-27B7-7F45-8C69-011E9ED67E8E}"/>
                </a:ext>
              </a:extLst>
            </p:cNvPr>
            <p:cNvSpPr txBox="1"/>
            <p:nvPr/>
          </p:nvSpPr>
          <p:spPr>
            <a:xfrm>
              <a:off x="193887" y="3112664"/>
              <a:ext cx="4048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$1.28 trillion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A62C13-1495-524F-9FAF-4B25946B733F}"/>
                </a:ext>
              </a:extLst>
            </p:cNvPr>
            <p:cNvSpPr txBox="1"/>
            <p:nvPr/>
          </p:nvSpPr>
          <p:spPr>
            <a:xfrm>
              <a:off x="4273519" y="2427204"/>
              <a:ext cx="4886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Households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00760C-045F-AB48-9751-95BDC58324E7}"/>
                </a:ext>
              </a:extLst>
            </p:cNvPr>
            <p:cNvSpPr txBox="1"/>
            <p:nvPr/>
          </p:nvSpPr>
          <p:spPr>
            <a:xfrm>
              <a:off x="4273519" y="2856348"/>
              <a:ext cx="4886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$931 billion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84D68C-B200-574A-8B9D-7468BCA17E24}"/>
                </a:ext>
              </a:extLst>
            </p:cNvPr>
            <p:cNvSpPr txBox="1"/>
            <p:nvPr/>
          </p:nvSpPr>
          <p:spPr>
            <a:xfrm>
              <a:off x="193888" y="4097175"/>
              <a:ext cx="3423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Medicaid/CHIP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094B08-FC1E-CC4F-A741-E80F03A29A30}"/>
                </a:ext>
              </a:extLst>
            </p:cNvPr>
            <p:cNvSpPr txBox="1"/>
            <p:nvPr/>
          </p:nvSpPr>
          <p:spPr>
            <a:xfrm>
              <a:off x="171886" y="5129894"/>
              <a:ext cx="380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State Governments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96953A-267B-414D-8963-C0FE859DF384}"/>
                </a:ext>
              </a:extLst>
            </p:cNvPr>
            <p:cNvSpPr txBox="1"/>
            <p:nvPr/>
          </p:nvSpPr>
          <p:spPr>
            <a:xfrm>
              <a:off x="193887" y="5400868"/>
              <a:ext cx="37851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$931 billion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D24654-3D0D-714C-B627-8E9236F968EB}"/>
                </a:ext>
              </a:extLst>
            </p:cNvPr>
            <p:cNvSpPr txBox="1"/>
            <p:nvPr/>
          </p:nvSpPr>
          <p:spPr>
            <a:xfrm>
              <a:off x="4273518" y="4331418"/>
              <a:ext cx="48704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Employers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0E0802-5506-324F-9C5F-6A9A6E4CC458}"/>
                </a:ext>
              </a:extLst>
            </p:cNvPr>
            <p:cNvSpPr txBox="1"/>
            <p:nvPr/>
          </p:nvSpPr>
          <p:spPr>
            <a:xfrm>
              <a:off x="4273518" y="4760562"/>
              <a:ext cx="4870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$955 billion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315978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Wild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74A7"/>
      </a:accent1>
      <a:accent2>
        <a:srgbClr val="ED7D31"/>
      </a:accent2>
      <a:accent3>
        <a:srgbClr val="80828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66DC10-B309-4AB8-95AC-747054DE9AC6}" vid="{F5499A2A-1E17-4F14-88FD-C7077F370C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6925</TotalTime>
  <Words>1332</Words>
  <Application>Microsoft Macintosh PowerPoint</Application>
  <PresentationFormat>On-screen Show (4:3)</PresentationFormat>
  <Paragraphs>309</Paragraphs>
  <Slides>16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Al Bayan Plain</vt:lpstr>
      <vt:lpstr>Arial</vt:lpstr>
      <vt:lpstr>Arial Narrow</vt:lpstr>
      <vt:lpstr>Calibri</vt:lpstr>
      <vt:lpstr>Calibri Light</vt:lpstr>
      <vt:lpstr>Corbel</vt:lpstr>
      <vt:lpstr>Courier New</vt:lpstr>
      <vt:lpstr>Franklin Gothic Book</vt:lpstr>
      <vt:lpstr>Georgia</vt:lpstr>
      <vt:lpstr>Tahoma</vt:lpstr>
      <vt:lpstr>1_Office Theme</vt:lpstr>
      <vt:lpstr> Concepts for an Informed Health Care Conversation</vt:lpstr>
      <vt:lpstr>About Ken</vt:lpstr>
      <vt:lpstr>US Spends More than Other Countries </vt:lpstr>
      <vt:lpstr>US Spends More than Other Countries </vt:lpstr>
      <vt:lpstr>The Health Care Triple Aim: Simultaneous improvements</vt:lpstr>
      <vt:lpstr> Health ≠ Health Care ≠ Health Insurance   </vt:lpstr>
      <vt:lpstr>Health Care Spending is Highly Concentrated</vt:lpstr>
      <vt:lpstr>Health Insurance is Critical</vt:lpstr>
      <vt:lpstr>Who Pays for Our Health Care? $3.6 trillion annually under current law   </vt:lpstr>
      <vt:lpstr>PowerPoint Presentation</vt:lpstr>
      <vt:lpstr>Uninsured Rates Vary by Age ACA drove big decrease, 2013-2017</vt:lpstr>
      <vt:lpstr>Uninsured Rates Vary by State</vt:lpstr>
      <vt:lpstr>5 Million Uninsured Texans</vt:lpstr>
      <vt:lpstr>Insurance Matters Health Outcomes by State    Some in TX say it’s OK to have 5 million uninsured.   </vt:lpstr>
      <vt:lpstr>We  Pay for the Uninsured: It’s a Mess (Coverage is Better)</vt:lpstr>
      <vt:lpstr>What Are Our Goals? A Health Policy Home Run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Bowers, Catherine</dc:creator>
  <cp:lastModifiedBy>Microsoft Office User</cp:lastModifiedBy>
  <cp:revision>346</cp:revision>
  <cp:lastPrinted>2019-08-23T16:13:24Z</cp:lastPrinted>
  <dcterms:created xsi:type="dcterms:W3CDTF">2019-07-13T00:16:49Z</dcterms:created>
  <dcterms:modified xsi:type="dcterms:W3CDTF">2020-02-08T22:57:14Z</dcterms:modified>
</cp:coreProperties>
</file>